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25"/>
  </p:notesMasterIdLst>
  <p:handoutMasterIdLst>
    <p:handoutMasterId r:id="rId26"/>
  </p:handoutMasterIdLst>
  <p:sldIdLst>
    <p:sldId id="273" r:id="rId2"/>
    <p:sldId id="820" r:id="rId3"/>
    <p:sldId id="445" r:id="rId4"/>
    <p:sldId id="798" r:id="rId5"/>
    <p:sldId id="819" r:id="rId6"/>
    <p:sldId id="274" r:id="rId7"/>
    <p:sldId id="259" r:id="rId8"/>
    <p:sldId id="433" r:id="rId9"/>
    <p:sldId id="261" r:id="rId10"/>
    <p:sldId id="271" r:id="rId11"/>
    <p:sldId id="434" r:id="rId12"/>
    <p:sldId id="262" r:id="rId13"/>
    <p:sldId id="289" r:id="rId14"/>
    <p:sldId id="308" r:id="rId15"/>
    <p:sldId id="309" r:id="rId16"/>
    <p:sldId id="310" r:id="rId17"/>
    <p:sldId id="303" r:id="rId18"/>
    <p:sldId id="304" r:id="rId19"/>
    <p:sldId id="312" r:id="rId20"/>
    <p:sldId id="438" r:id="rId21"/>
    <p:sldId id="439" r:id="rId22"/>
    <p:sldId id="300" r:id="rId23"/>
    <p:sldId id="272" r:id="rId2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56"/>
    </p:cViewPr>
  </p:sorterViewPr>
  <p:notesViewPr>
    <p:cSldViewPr>
      <p:cViewPr varScale="1">
        <p:scale>
          <a:sx n="32" d="100"/>
          <a:sy n="32" d="100"/>
        </p:scale>
        <p:origin x="-1190"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B251FE12-E146-4FA8-A258-D063ECCEAE9C}" type="datetimeFigureOut">
              <a:rPr lang="en-US"/>
              <a:pPr>
                <a:defRPr/>
              </a:pPr>
              <a:t>4/11/2022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78FD224E-E962-4443-AAAA-7A1E646FD4D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8AB14D41-BF62-4D60-8763-B7FB5CDF95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3915E17-84CE-4828-BE8D-05A644A9C196}" type="slidenum">
              <a:rPr lang="en-US" smtClean="0"/>
              <a:pPr/>
              <a:t>1</a:t>
            </a:fld>
            <a:endParaRPr lang="en-US" dirty="0"/>
          </a:p>
        </p:txBody>
      </p:sp>
      <p:sp>
        <p:nvSpPr>
          <p:cNvPr id="33795" name="Rectangle 2050"/>
          <p:cNvSpPr>
            <a:spLocks noGrp="1" noRot="1" noChangeAspect="1" noChangeArrowheads="1" noTextEdit="1"/>
          </p:cNvSpPr>
          <p:nvPr>
            <p:ph type="sldImg"/>
          </p:nvPr>
        </p:nvSpPr>
        <p:spPr>
          <a:ln/>
        </p:spPr>
      </p:sp>
      <p:sp>
        <p:nvSpPr>
          <p:cNvPr id="33796" name="Rectangle 2051"/>
          <p:cNvSpPr>
            <a:spLocks noGrp="1" noChangeArrowheads="1"/>
          </p:cNvSpPr>
          <p:nvPr>
            <p:ph type="body" idx="1"/>
          </p:nvPr>
        </p:nvSpPr>
        <p:spPr>
          <a:noFill/>
          <a:ln/>
        </p:spPr>
        <p:txBody>
          <a:bodyPr/>
          <a:lstStyle/>
          <a:p>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26AD7-0E20-D841-B2ED-18BA44794FF0}" type="slidenum">
              <a:rPr lang="en-US" smtClean="0"/>
              <a:t>4</a:t>
            </a:fld>
            <a:endParaRPr lang="en-US"/>
          </a:p>
        </p:txBody>
      </p:sp>
    </p:spTree>
    <p:extLst>
      <p:ext uri="{BB962C8B-B14F-4D97-AF65-F5344CB8AC3E}">
        <p14:creationId xmlns:p14="http://schemas.microsoft.com/office/powerpoint/2010/main" val="177582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26AD7-0E20-D841-B2ED-18BA44794FF0}" type="slidenum">
              <a:rPr lang="en-US" smtClean="0"/>
              <a:t>5</a:t>
            </a:fld>
            <a:endParaRPr lang="en-US"/>
          </a:p>
        </p:txBody>
      </p:sp>
    </p:spTree>
    <p:extLst>
      <p:ext uri="{BB962C8B-B14F-4D97-AF65-F5344CB8AC3E}">
        <p14:creationId xmlns:p14="http://schemas.microsoft.com/office/powerpoint/2010/main" val="58060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62352C8-F051-477F-94CB-B5C4B08147FB}" type="slidenum">
              <a:rPr lang="en-US" smtClean="0"/>
              <a:pPr/>
              <a:t>7</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a:p>
          <a:p>
            <a:endParaRPr lang="en-US" dirty="0"/>
          </a:p>
          <a:p>
            <a:endParaRPr lang="en-US" dirty="0"/>
          </a:p>
          <a:p>
            <a:r>
              <a:rPr lang="en-US" dirty="0"/>
              <a:t>-----------------------------------------------------------------------------------------------</a:t>
            </a:r>
          </a:p>
          <a:p>
            <a:endParaRPr lang="en-US" dirty="0"/>
          </a:p>
          <a:p>
            <a:r>
              <a:rPr lang="en-US" dirty="0"/>
              <a:t>-----------------------------------------------------------------------------------------------</a:t>
            </a:r>
          </a:p>
          <a:p>
            <a:endParaRPr lang="en-US" dirty="0"/>
          </a:p>
          <a:p>
            <a:r>
              <a:rPr lang="en-US" dirty="0"/>
              <a:t>-----------------------------------------------------------------------------------------------</a:t>
            </a:r>
          </a:p>
          <a:p>
            <a:endParaRPr lang="en-US" dirty="0"/>
          </a:p>
          <a:p>
            <a:r>
              <a:rPr lang="en-US"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40BA074-0596-42C6-AF43-398E3F07B329}" type="slidenum">
              <a:rPr lang="en-US" smtClean="0"/>
              <a:pPr/>
              <a:t>9</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dirty="0"/>
          </a:p>
          <a:p>
            <a:endParaRPr lang="en-US" dirty="0"/>
          </a:p>
          <a:p>
            <a:endParaRPr lang="en-US" dirty="0"/>
          </a:p>
          <a:p>
            <a:r>
              <a:rPr lang="en-US" dirty="0"/>
              <a:t>-----------------------------------------------------------------------------------------------</a:t>
            </a:r>
          </a:p>
          <a:p>
            <a:endParaRPr lang="en-US" dirty="0"/>
          </a:p>
          <a:p>
            <a:r>
              <a:rPr lang="en-US" dirty="0"/>
              <a:t>-----------------------------------------------------------------------------------------------</a:t>
            </a:r>
          </a:p>
          <a:p>
            <a:endParaRPr lang="en-US" dirty="0"/>
          </a:p>
          <a:p>
            <a:r>
              <a:rPr lang="en-US" dirty="0"/>
              <a:t>-----------------------------------------------------------------------------------------------</a:t>
            </a:r>
          </a:p>
          <a:p>
            <a:endParaRPr lang="en-US" dirty="0"/>
          </a:p>
          <a:p>
            <a:r>
              <a:rPr lang="en-US"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4EE3DB1-B544-4B15-90A7-8E30FDD5FBB9}" type="slidenum">
              <a:rPr lang="en-US" smtClean="0"/>
              <a:pPr/>
              <a:t>10</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dirty="0"/>
          </a:p>
          <a:p>
            <a:endParaRPr lang="en-US" dirty="0"/>
          </a:p>
          <a:p>
            <a:endParaRPr lang="en-US" dirty="0"/>
          </a:p>
          <a:p>
            <a:r>
              <a:rPr lang="en-US" dirty="0"/>
              <a:t>-----------------------------------------------------------------------------------------------</a:t>
            </a:r>
          </a:p>
          <a:p>
            <a:endParaRPr lang="en-US" dirty="0"/>
          </a:p>
          <a:p>
            <a:r>
              <a:rPr lang="en-US" dirty="0"/>
              <a:t>-----------------------------------------------------------------------------------------------</a:t>
            </a:r>
          </a:p>
          <a:p>
            <a:endParaRPr lang="en-US" dirty="0"/>
          </a:p>
          <a:p>
            <a:r>
              <a:rPr lang="en-US" dirty="0"/>
              <a:t>-----------------------------------------------------------------------------------------------</a:t>
            </a:r>
          </a:p>
          <a:p>
            <a:endParaRPr lang="en-US" dirty="0"/>
          </a:p>
          <a:p>
            <a:r>
              <a:rPr lang="en-US"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0D91847-C001-46E7-8544-C0B2D6DDBBC3}" type="slidenum">
              <a:rPr lang="en-US" smtClean="0"/>
              <a:pPr/>
              <a:t>12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p>
          <a:p>
            <a:endParaRPr lang="en-US"/>
          </a:p>
          <a:p>
            <a:endParaRPr lang="en-US"/>
          </a:p>
          <a:p>
            <a:r>
              <a:rPr lang="en-US"/>
              <a:t>-----------------------------------------------------------------------------------------------</a:t>
            </a:r>
          </a:p>
          <a:p>
            <a:endParaRPr lang="en-US"/>
          </a:p>
          <a:p>
            <a:r>
              <a:rPr lang="en-US"/>
              <a:t>-----------------------------------------------------------------------------------------------</a:t>
            </a:r>
          </a:p>
          <a:p>
            <a:endParaRPr lang="en-US"/>
          </a:p>
          <a:p>
            <a:r>
              <a:rPr lang="en-US"/>
              <a:t>-----------------------------------------------------------------------------------------------</a:t>
            </a:r>
          </a:p>
          <a:p>
            <a:endParaRPr lang="en-US"/>
          </a:p>
          <a:p>
            <a:r>
              <a:rPr lang="en-US"/>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8726570-B64D-45B4-829C-856810EC67DA}" type="slidenum">
              <a:rPr lang="en-US" smtClean="0"/>
              <a:pPr/>
              <a:t>23</a:t>
            </a:fld>
            <a:endParaRPr lang="en-US"/>
          </a:p>
        </p:txBody>
      </p:sp>
      <p:sp>
        <p:nvSpPr>
          <p:cNvPr id="38915" name="Rectangle 2050"/>
          <p:cNvSpPr>
            <a:spLocks noGrp="1" noRot="1" noChangeAspect="1" noChangeArrowheads="1" noTextEdit="1"/>
          </p:cNvSpPr>
          <p:nvPr>
            <p:ph type="sldImg"/>
          </p:nvPr>
        </p:nvSpPr>
        <p:spPr>
          <a:ln/>
        </p:spPr>
      </p:sp>
      <p:sp>
        <p:nvSpPr>
          <p:cNvPr id="38916" name="Rectangle 2051"/>
          <p:cNvSpPr>
            <a:spLocks noGrp="1" noChangeArrowheads="1"/>
          </p:cNvSpPr>
          <p:nvPr>
            <p:ph type="body" idx="1"/>
          </p:nvPr>
        </p:nvSpPr>
        <p:spPr>
          <a:noFill/>
          <a:ln/>
        </p:spPr>
        <p:txBody>
          <a:bodyPr/>
          <a:lstStyle/>
          <a:p>
            <a:endParaRPr lang="en-US"/>
          </a:p>
          <a:p>
            <a:endParaRPr lang="en-US"/>
          </a:p>
          <a:p>
            <a:endParaRPr lang="en-US"/>
          </a:p>
          <a:p>
            <a:r>
              <a:rPr lang="en-US"/>
              <a:t>-----------------------------------------------------------------------------------------------</a:t>
            </a:r>
          </a:p>
          <a:p>
            <a:endParaRPr lang="en-US"/>
          </a:p>
          <a:p>
            <a:r>
              <a:rPr lang="en-US"/>
              <a:t>-----------------------------------------------------------------------------------------------</a:t>
            </a:r>
          </a:p>
          <a:p>
            <a:endParaRPr lang="en-US"/>
          </a:p>
          <a:p>
            <a:r>
              <a:rPr lang="en-US"/>
              <a:t>-----------------------------------------------------------------------------------------------</a:t>
            </a:r>
          </a:p>
          <a:p>
            <a:endParaRPr lang="en-US"/>
          </a:p>
          <a:p>
            <a:r>
              <a:rPr lang="en-US"/>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50D660E-3378-44E2-94A4-58FAD1AB22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4CD376-F215-4745-A196-14EB61A410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BE7530A-0443-4643-9E96-39626D8EEDD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BEEBE-6275-A445-B593-1DD48DFEEAF4}" type="datetimeFigureOut">
              <a:rPr lang="en-US" smtClean="0"/>
              <a:t>4/11/2022</a:t>
            </a:fld>
            <a:endParaRPr lang="en-US"/>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p>
            <a:fld id="{89DE4439-EEDA-5746-AA01-3B415FE9D515}" type="slidenum">
              <a:rPr lang="en-US" smtClean="0"/>
              <a:t>‹#›</a:t>
            </a:fld>
            <a:endParaRPr lang="en-US"/>
          </a:p>
        </p:txBody>
      </p:sp>
    </p:spTree>
    <p:extLst>
      <p:ext uri="{BB962C8B-B14F-4D97-AF65-F5344CB8AC3E}">
        <p14:creationId xmlns:p14="http://schemas.microsoft.com/office/powerpoint/2010/main" val="368704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CBFE55C-BB7C-4B09-8CD5-729ABA97F08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544E586-0101-4A66-B1E3-7C85E724605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BE3EEFF-130E-425D-B1D0-0918D932876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BA5B11F-B185-406A-970A-EB70263425B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A37FEFA4-EA05-43B8-8E63-365F06C933B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8244D9B-E217-4F75-BC61-4C881DE2A8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B5E12DC-53B2-4832-A550-A8198B6C422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04866F6-1DFB-41DB-9872-37447E3363D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FAAAD76-E1FB-42CF-A22C-07D1CA27DD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3" r:id="rId1"/>
    <p:sldLayoutId id="2147483829" r:id="rId2"/>
    <p:sldLayoutId id="2147483834" r:id="rId3"/>
    <p:sldLayoutId id="2147483835" r:id="rId4"/>
    <p:sldLayoutId id="2147483836" r:id="rId5"/>
    <p:sldLayoutId id="2147483837" r:id="rId6"/>
    <p:sldLayoutId id="2147483830" r:id="rId7"/>
    <p:sldLayoutId id="2147483838" r:id="rId8"/>
    <p:sldLayoutId id="2147483839" r:id="rId9"/>
    <p:sldLayoutId id="2147483831" r:id="rId10"/>
    <p:sldLayoutId id="2147483832" r:id="rId11"/>
    <p:sldLayoutId id="2147483840"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os.state.mn.us/election-administration-campaigns/election-administration/2021-redistricting-training-and-resources/?searchTerm=redistrict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n.gov/admin/demography/data-by-topic/population-data/2020-decennial-census/redistrict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57200"/>
            <a:ext cx="7772400" cy="1676400"/>
          </a:xfrm>
        </p:spPr>
        <p:txBody>
          <a:bodyPr/>
          <a:lstStyle/>
          <a:p>
            <a:pPr eaLnBrk="1" fontAlgn="auto" hangingPunct="1">
              <a:spcAft>
                <a:spcPts val="0"/>
              </a:spcAft>
              <a:defRPr/>
            </a:pPr>
            <a:r>
              <a:rPr lang="en-US" dirty="0">
                <a:latin typeface="Arial" charset="0"/>
              </a:rPr>
              <a:t>Redistricting 2022</a:t>
            </a:r>
          </a:p>
        </p:txBody>
      </p:sp>
      <p:sp>
        <p:nvSpPr>
          <p:cNvPr id="9219" name="Rectangle 3"/>
          <p:cNvSpPr>
            <a:spLocks noGrp="1" noChangeArrowheads="1"/>
          </p:cNvSpPr>
          <p:nvPr>
            <p:ph type="subTitle" idx="1"/>
          </p:nvPr>
        </p:nvSpPr>
        <p:spPr>
          <a:xfrm>
            <a:off x="1295400" y="2514600"/>
            <a:ext cx="6324600" cy="2590800"/>
          </a:xfrm>
        </p:spPr>
        <p:txBody>
          <a:bodyPr/>
          <a:lstStyle/>
          <a:p>
            <a:pPr marR="0" eaLnBrk="1" hangingPunct="1"/>
            <a:r>
              <a:rPr lang="en-US" dirty="0">
                <a:latin typeface="Arial" charset="0"/>
              </a:rPr>
              <a:t>Presented by</a:t>
            </a:r>
          </a:p>
          <a:p>
            <a:pPr marR="0" eaLnBrk="1" hangingPunct="1"/>
            <a:r>
              <a:rPr lang="en-US" dirty="0">
                <a:latin typeface="Arial" charset="0"/>
              </a:rPr>
              <a:t>Kevin DeVriendt</a:t>
            </a:r>
          </a:p>
          <a:p>
            <a:pPr marR="0" eaLnBrk="1" hangingPunct="1"/>
            <a:r>
              <a:rPr lang="en-US" dirty="0">
                <a:latin typeface="Arial" charset="0"/>
              </a:rPr>
              <a:t>Carlton County Auditor-Treasurer</a:t>
            </a:r>
          </a:p>
          <a:p>
            <a:pPr marR="0" eaLnBrk="1" hangingPunct="1"/>
            <a:endParaRPr lang="en-US" dirty="0">
              <a:latin typeface="Arial" charset="0"/>
            </a:endParaRPr>
          </a:p>
          <a:p>
            <a:pPr marR="0" eaLnBrk="1" hangingPunct="1"/>
            <a:endParaRPr lang="en-US" dirty="0">
              <a:latin typeface="Arial" charset="0"/>
            </a:endParaRPr>
          </a:p>
          <a:p>
            <a:pPr marR="0" eaLnBrk="1" hangingPunct="1"/>
            <a:endParaRPr lang="en-US"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685800" y="2286000"/>
            <a:ext cx="7772400" cy="4191000"/>
          </a:xfrm>
        </p:spPr>
        <p:txBody>
          <a:bodyPr/>
          <a:lstStyle/>
          <a:p>
            <a:pPr eaLnBrk="1" hangingPunct="1">
              <a:buFont typeface="Wingdings" panose="05000000000000000000" pitchFamily="2" charset="2"/>
              <a:buChar char="Ø"/>
            </a:pPr>
            <a:r>
              <a:rPr lang="en-US" dirty="0">
                <a:latin typeface="Arial" charset="0"/>
              </a:rPr>
              <a:t>Adjust election district boundaries following each federal census</a:t>
            </a:r>
          </a:p>
          <a:p>
            <a:pPr eaLnBrk="1" hangingPunct="1">
              <a:buFont typeface="Wingdings" panose="05000000000000000000" pitchFamily="2" charset="2"/>
              <a:buChar char="Ø"/>
            </a:pPr>
            <a:r>
              <a:rPr lang="en-US" dirty="0">
                <a:latin typeface="Arial" charset="0"/>
              </a:rPr>
              <a:t>Create election districts that are as equal in population as practical</a:t>
            </a:r>
          </a:p>
          <a:p>
            <a:pPr eaLnBrk="1" hangingPunct="1">
              <a:buFont typeface="Wingdings" panose="05000000000000000000" pitchFamily="2" charset="2"/>
              <a:buChar char="Ø"/>
            </a:pPr>
            <a:r>
              <a:rPr lang="en-US" dirty="0">
                <a:latin typeface="Arial" charset="0"/>
              </a:rPr>
              <a:t>Create election districts of compact, contiguous territory	</a:t>
            </a:r>
          </a:p>
        </p:txBody>
      </p:sp>
      <p:sp>
        <p:nvSpPr>
          <p:cNvPr id="7170" name="Rectangle 2"/>
          <p:cNvSpPr>
            <a:spLocks noGrp="1" noChangeArrowheads="1"/>
          </p:cNvSpPr>
          <p:nvPr>
            <p:ph type="title"/>
          </p:nvPr>
        </p:nvSpPr>
        <p:spPr/>
        <p:txBody>
          <a:bodyPr/>
          <a:lstStyle/>
          <a:p>
            <a:pPr eaLnBrk="1" fontAlgn="auto" hangingPunct="1">
              <a:spcAft>
                <a:spcPts val="0"/>
              </a:spcAft>
              <a:defRPr/>
            </a:pPr>
            <a:r>
              <a:rPr lang="en-US" dirty="0">
                <a:latin typeface="Arial" charset="0"/>
              </a:rPr>
              <a:t>Statutory Requirements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5BFCCB-891C-4876-97A6-6B6C3561E8F8}"/>
              </a:ext>
            </a:extLst>
          </p:cNvPr>
          <p:cNvSpPr>
            <a:spLocks noGrp="1"/>
          </p:cNvSpPr>
          <p:nvPr>
            <p:ph idx="1"/>
          </p:nvPr>
        </p:nvSpPr>
        <p:spPr/>
        <p:txBody>
          <a:bodyPr/>
          <a:lstStyle/>
          <a:p>
            <a:pPr marL="109537" indent="0">
              <a:buNone/>
            </a:pPr>
            <a:r>
              <a:rPr lang="en-US" sz="2500" dirty="0">
                <a:latin typeface="Arial" panose="020B0604020202020204" pitchFamily="34" charset="0"/>
                <a:cs typeface="Arial" panose="020B0604020202020204" pitchFamily="34" charset="0"/>
              </a:rPr>
              <a:t>Will include:</a:t>
            </a:r>
          </a:p>
          <a:p>
            <a:pPr>
              <a:buFont typeface="Wingdings" panose="05000000000000000000" pitchFamily="2" charset="2"/>
              <a:buChar char="Ø"/>
            </a:pPr>
            <a:r>
              <a:rPr lang="en-US" sz="2500" dirty="0">
                <a:latin typeface="Arial" panose="020B0604020202020204" pitchFamily="34" charset="0"/>
                <a:cs typeface="Arial" panose="020B0604020202020204" pitchFamily="34" charset="0"/>
              </a:rPr>
              <a:t>District Description</a:t>
            </a:r>
          </a:p>
          <a:p>
            <a:pPr>
              <a:buFont typeface="Wingdings" panose="05000000000000000000" pitchFamily="2" charset="2"/>
              <a:buChar char="Ø"/>
            </a:pPr>
            <a:r>
              <a:rPr lang="en-US" sz="2500" dirty="0">
                <a:latin typeface="Arial" panose="020B0604020202020204" pitchFamily="34" charset="0"/>
                <a:cs typeface="Arial" panose="020B0604020202020204" pitchFamily="34" charset="0"/>
              </a:rPr>
              <a:t>District numbers</a:t>
            </a:r>
          </a:p>
          <a:p>
            <a:pPr>
              <a:buFont typeface="Wingdings" panose="05000000000000000000" pitchFamily="2" charset="2"/>
              <a:buChar char="Ø"/>
            </a:pPr>
            <a:r>
              <a:rPr lang="en-US" sz="2500" dirty="0">
                <a:latin typeface="Arial" panose="020B0604020202020204" pitchFamily="34" charset="0"/>
                <a:cs typeface="Arial" panose="020B0604020202020204" pitchFamily="34" charset="0"/>
              </a:rPr>
              <a:t>Election schedule to ensure staggered terms</a:t>
            </a:r>
          </a:p>
          <a:p>
            <a:pPr>
              <a:buFont typeface="Wingdings" panose="05000000000000000000" pitchFamily="2" charset="2"/>
              <a:buChar char="Ø"/>
            </a:pPr>
            <a:r>
              <a:rPr lang="en-US" sz="2500" dirty="0">
                <a:latin typeface="Arial" panose="020B0604020202020204" pitchFamily="34" charset="0"/>
                <a:cs typeface="Arial" panose="020B0604020202020204" pitchFamily="34" charset="0"/>
              </a:rPr>
              <a:t>Do not necessarily have to continue same 	pattern of terms. </a:t>
            </a:r>
          </a:p>
          <a:p>
            <a:pPr marL="109537" indent="0">
              <a:buNone/>
            </a:pPr>
            <a:r>
              <a:rPr lang="en-US" sz="2500" dirty="0">
                <a:latin typeface="Arial" panose="020B0604020202020204" pitchFamily="34" charset="0"/>
                <a:cs typeface="Arial" panose="020B0604020202020204" pitchFamily="34" charset="0"/>
              </a:rPr>
              <a:t>	Terms in Carlton County </a:t>
            </a:r>
          </a:p>
          <a:p>
            <a:pPr marL="109537" indent="0">
              <a:buNone/>
            </a:pPr>
            <a:r>
              <a:rPr lang="en-US" sz="2500" b="1" dirty="0">
                <a:latin typeface="Arial" panose="020B0604020202020204" pitchFamily="34" charset="0"/>
                <a:cs typeface="Arial" panose="020B0604020202020204" pitchFamily="34" charset="0"/>
              </a:rPr>
              <a:t>Even</a:t>
            </a:r>
            <a:r>
              <a:rPr lang="en-US" sz="2500" dirty="0">
                <a:latin typeface="Arial" panose="020B0604020202020204" pitchFamily="34" charset="0"/>
                <a:cs typeface="Arial" panose="020B0604020202020204" pitchFamily="34" charset="0"/>
              </a:rPr>
              <a:t> Numbered Districts in 2022  (District 2 &amp; 4)</a:t>
            </a:r>
          </a:p>
          <a:p>
            <a:pPr marL="109537" indent="0">
              <a:buNone/>
            </a:pPr>
            <a:r>
              <a:rPr lang="en-US" sz="2500" b="1" dirty="0">
                <a:latin typeface="Arial" panose="020B0604020202020204" pitchFamily="34" charset="0"/>
                <a:cs typeface="Arial" panose="020B0604020202020204" pitchFamily="34" charset="0"/>
              </a:rPr>
              <a:t>Odd</a:t>
            </a:r>
            <a:r>
              <a:rPr lang="en-US" sz="2500" dirty="0">
                <a:latin typeface="Arial" panose="020B0604020202020204" pitchFamily="34" charset="0"/>
                <a:cs typeface="Arial" panose="020B0604020202020204" pitchFamily="34" charset="0"/>
              </a:rPr>
              <a:t> Numbered Districts in 2024 ( Districts 1, 3, 5)</a:t>
            </a:r>
          </a:p>
        </p:txBody>
      </p:sp>
      <p:sp>
        <p:nvSpPr>
          <p:cNvPr id="3" name="Title 2">
            <a:extLst>
              <a:ext uri="{FF2B5EF4-FFF2-40B4-BE49-F238E27FC236}">
                <a16:creationId xmlns:a16="http://schemas.microsoft.com/office/drawing/2014/main" id="{720AC671-72CF-4BDD-9F78-82E095098B55}"/>
              </a:ext>
            </a:extLst>
          </p:cNvPr>
          <p:cNvSpPr>
            <a:spLocks noGrp="1"/>
          </p:cNvSpPr>
          <p:nvPr>
            <p:ph type="title"/>
          </p:nvPr>
        </p:nvSpPr>
        <p:spPr/>
        <p:txBody>
          <a:bodyPr>
            <a:normAutofit/>
          </a:bodyPr>
          <a:lstStyle/>
          <a:p>
            <a:r>
              <a:rPr lang="en-US" dirty="0">
                <a:latin typeface="Arial" charset="0"/>
              </a:rPr>
              <a:t>Commissioner District Plan</a:t>
            </a:r>
            <a:endParaRPr lang="en-US" dirty="0"/>
          </a:p>
        </p:txBody>
      </p:sp>
    </p:spTree>
    <p:extLst>
      <p:ext uri="{BB962C8B-B14F-4D97-AF65-F5344CB8AC3E}">
        <p14:creationId xmlns:p14="http://schemas.microsoft.com/office/powerpoint/2010/main" val="97712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95300" y="1219200"/>
            <a:ext cx="8343900" cy="5181600"/>
          </a:xfrm>
        </p:spPr>
        <p:txBody>
          <a:bodyPr/>
          <a:lstStyle/>
          <a:p>
            <a:pPr eaLnBrk="1" hangingPunct="1">
              <a:buFont typeface="Wingdings" panose="05000000000000000000" pitchFamily="2" charset="2"/>
              <a:buChar char="Ø"/>
            </a:pPr>
            <a:r>
              <a:rPr lang="en-US" sz="2000" dirty="0">
                <a:latin typeface="Arial" charset="0"/>
              </a:rPr>
              <a:t>Sept. 30,2021	Census data released (Detailed block 				population)</a:t>
            </a:r>
          </a:p>
          <a:p>
            <a:pPr eaLnBrk="1" hangingPunct="1">
              <a:buFont typeface="Wingdings" panose="05000000000000000000" pitchFamily="2" charset="2"/>
              <a:buChar char="Ø"/>
            </a:pPr>
            <a:r>
              <a:rPr lang="en-US" sz="2000" dirty="0">
                <a:latin typeface="Arial" charset="0"/>
              </a:rPr>
              <a:t>Jan.  2022		Legislative session begins</a:t>
            </a:r>
          </a:p>
          <a:p>
            <a:pPr eaLnBrk="1" hangingPunct="1">
              <a:buFont typeface="Wingdings" panose="05000000000000000000" pitchFamily="2" charset="2"/>
              <a:buChar char="Ø"/>
            </a:pPr>
            <a:r>
              <a:rPr lang="en-US" sz="2000" dirty="0">
                <a:latin typeface="Arial" charset="0"/>
              </a:rPr>
              <a:t>Feb 15, 2022	Congressional and legislative 					plans completed</a:t>
            </a:r>
          </a:p>
          <a:p>
            <a:pPr eaLnBrk="1" hangingPunct="1">
              <a:buFont typeface="Wingdings" panose="05000000000000000000" pitchFamily="2" charset="2"/>
              <a:buChar char="Ø"/>
            </a:pPr>
            <a:r>
              <a:rPr lang="en-US" sz="2000" dirty="0">
                <a:latin typeface="Arial" charset="0"/>
              </a:rPr>
              <a:t>March 29, 2022	Precinct &amp; City redistricting deadline</a:t>
            </a:r>
          </a:p>
          <a:p>
            <a:pPr eaLnBrk="1" hangingPunct="1">
              <a:buFont typeface="Wingdings" panose="05000000000000000000" pitchFamily="2" charset="2"/>
              <a:buChar char="Ø"/>
            </a:pPr>
            <a:r>
              <a:rPr lang="en-US" sz="2000" dirty="0">
                <a:solidFill>
                  <a:srgbClr val="FF0000"/>
                </a:solidFill>
                <a:highlight>
                  <a:srgbClr val="FFFF00"/>
                </a:highlight>
                <a:latin typeface="Arial" charset="0"/>
              </a:rPr>
              <a:t>April 26, 2022</a:t>
            </a:r>
            <a:r>
              <a:rPr lang="en-US" sz="2000" dirty="0">
                <a:highlight>
                  <a:srgbClr val="FFFF00"/>
                </a:highlight>
                <a:latin typeface="Arial" charset="0"/>
              </a:rPr>
              <a:t>	County commissioner and 					other redistricting deadline</a:t>
            </a:r>
          </a:p>
          <a:p>
            <a:pPr eaLnBrk="1" hangingPunct="1">
              <a:buFont typeface="Wingdings" panose="05000000000000000000" pitchFamily="2" charset="2"/>
              <a:buChar char="Ø"/>
            </a:pPr>
            <a:r>
              <a:rPr lang="en-US" sz="2000" dirty="0">
                <a:latin typeface="Arial" charset="0"/>
              </a:rPr>
              <a:t>May 17, 2022	Filings open for state/county elect  </a:t>
            </a:r>
          </a:p>
          <a:p>
            <a:pPr eaLnBrk="1" hangingPunct="1">
              <a:buFont typeface="Wingdings" panose="05000000000000000000" pitchFamily="2" charset="2"/>
              <a:buChar char="Ø"/>
            </a:pPr>
            <a:r>
              <a:rPr lang="en-US" sz="2000" dirty="0">
                <a:latin typeface="Arial" charset="0"/>
              </a:rPr>
              <a:t>Aug. 9, 2022		State Primary</a:t>
            </a:r>
          </a:p>
          <a:p>
            <a:pPr eaLnBrk="1" hangingPunct="1">
              <a:buFont typeface="Wingdings" panose="05000000000000000000" pitchFamily="2" charset="2"/>
              <a:buChar char="Ø"/>
            </a:pPr>
            <a:r>
              <a:rPr lang="en-US" sz="2000" dirty="0">
                <a:latin typeface="Arial" charset="0"/>
              </a:rPr>
              <a:t>Nov. 8, 2022		State General Election  </a:t>
            </a:r>
            <a:r>
              <a:rPr lang="en-US" sz="2400" dirty="0">
                <a:latin typeface="Arial" charset="0"/>
              </a:rPr>
              <a:t>  </a:t>
            </a:r>
          </a:p>
          <a:p>
            <a:pPr marL="109537" indent="0" eaLnBrk="1" hangingPunct="1">
              <a:buNone/>
            </a:pPr>
            <a:r>
              <a:rPr lang="en-US" sz="2800" dirty="0">
                <a:latin typeface="Arial" charset="0"/>
              </a:rPr>
              <a:t>			</a:t>
            </a:r>
          </a:p>
          <a:p>
            <a:pPr marL="109537" indent="0" eaLnBrk="1" hangingPunct="1">
              <a:buNone/>
            </a:pPr>
            <a:r>
              <a:rPr lang="en-US" sz="2800" dirty="0">
                <a:latin typeface="Arial" charset="0"/>
              </a:rPr>
              <a:t>*</a:t>
            </a:r>
            <a:r>
              <a:rPr lang="en-US" sz="1800" dirty="0">
                <a:latin typeface="Arial" charset="0"/>
              </a:rPr>
              <a:t>Three week public notice and hearing required</a:t>
            </a:r>
            <a:endParaRPr lang="en-US" dirty="0">
              <a:latin typeface="Arial" charset="0"/>
            </a:endParaRPr>
          </a:p>
        </p:txBody>
      </p:sp>
      <p:sp>
        <p:nvSpPr>
          <p:cNvPr id="9218" name="Rectangle 2"/>
          <p:cNvSpPr>
            <a:spLocks noGrp="1" noChangeArrowheads="1"/>
          </p:cNvSpPr>
          <p:nvPr>
            <p:ph type="title"/>
          </p:nvPr>
        </p:nvSpPr>
        <p:spPr>
          <a:xfrm>
            <a:off x="677186" y="186856"/>
            <a:ext cx="7772400" cy="1143000"/>
          </a:xfrm>
        </p:spPr>
        <p:txBody>
          <a:bodyPr/>
          <a:lstStyle/>
          <a:p>
            <a:pPr eaLnBrk="1" fontAlgn="auto" hangingPunct="1">
              <a:spcAft>
                <a:spcPts val="0"/>
              </a:spcAft>
              <a:defRPr/>
            </a:pPr>
            <a:r>
              <a:rPr lang="en-US" dirty="0">
                <a:latin typeface="Arial" charset="0"/>
              </a:rPr>
              <a:t>Redistricting Schedule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685800" y="1905000"/>
            <a:ext cx="7772400" cy="3733800"/>
          </a:xfrm>
        </p:spPr>
        <p:txBody>
          <a:bodyPr/>
          <a:lstStyle/>
          <a:p>
            <a:pPr eaLnBrk="1" hangingPunct="1"/>
            <a:r>
              <a:rPr lang="en-US" dirty="0">
                <a:latin typeface="Arial" charset="0"/>
              </a:rPr>
              <a:t>As many Districts as Commissioners</a:t>
            </a:r>
          </a:p>
          <a:p>
            <a:pPr eaLnBrk="1" hangingPunct="1"/>
            <a:r>
              <a:rPr lang="en-US" dirty="0">
                <a:latin typeface="Arial" charset="0"/>
              </a:rPr>
              <a:t>Districts bounded by precinct lines</a:t>
            </a:r>
          </a:p>
          <a:p>
            <a:pPr eaLnBrk="1" hangingPunct="1"/>
            <a:r>
              <a:rPr lang="en-US" dirty="0">
                <a:latin typeface="Arial" charset="0"/>
              </a:rPr>
              <a:t>Contiguous territory</a:t>
            </a:r>
          </a:p>
          <a:p>
            <a:pPr eaLnBrk="1" hangingPunct="1"/>
            <a:r>
              <a:rPr lang="en-US" dirty="0">
                <a:latin typeface="Arial" charset="0"/>
              </a:rPr>
              <a:t>Regular and compact</a:t>
            </a:r>
          </a:p>
          <a:p>
            <a:pPr eaLnBrk="1" hangingPunct="1"/>
            <a:r>
              <a:rPr lang="en-US" dirty="0">
                <a:latin typeface="Arial" charset="0"/>
              </a:rPr>
              <a:t>10% Rule</a:t>
            </a:r>
          </a:p>
          <a:p>
            <a:pPr eaLnBrk="1" hangingPunct="1"/>
            <a:r>
              <a:rPr lang="en-US" dirty="0">
                <a:latin typeface="Arial" charset="0"/>
              </a:rPr>
              <a:t>Plan filed with Auditor</a:t>
            </a:r>
          </a:p>
        </p:txBody>
      </p:sp>
      <p:sp>
        <p:nvSpPr>
          <p:cNvPr id="11266" name="Rectangle 2"/>
          <p:cNvSpPr>
            <a:spLocks noGrp="1" noChangeArrowheads="1"/>
          </p:cNvSpPr>
          <p:nvPr>
            <p:ph type="title"/>
          </p:nvPr>
        </p:nvSpPr>
        <p:spPr>
          <a:xfrm>
            <a:off x="685800" y="228600"/>
            <a:ext cx="7772400" cy="1295400"/>
          </a:xfrm>
        </p:spPr>
        <p:txBody>
          <a:bodyPr>
            <a:normAutofit fontScale="90000"/>
          </a:bodyPr>
          <a:lstStyle/>
          <a:p>
            <a:pPr eaLnBrk="1" fontAlgn="auto" hangingPunct="1">
              <a:spcAft>
                <a:spcPts val="0"/>
              </a:spcAft>
              <a:defRPr/>
            </a:pPr>
            <a:r>
              <a:rPr lang="en-US">
                <a:latin typeface="Arial" charset="0"/>
              </a:rPr>
              <a:t>County Commissioner District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eaLnBrk="1" hangingPunct="1"/>
            <a:r>
              <a:rPr lang="en-US">
                <a:latin typeface="Arial" charset="0"/>
                <a:cs typeface="Arial" charset="0"/>
              </a:rPr>
              <a:t>Commissioner districts are composed of contiguous territory</a:t>
            </a:r>
          </a:p>
          <a:p>
            <a:pPr eaLnBrk="1" hangingPunct="1"/>
            <a:r>
              <a:rPr lang="en-US">
                <a:latin typeface="Arial" charset="0"/>
                <a:cs typeface="Arial" charset="0"/>
              </a:rPr>
              <a:t>Districts that are composed of areas that join each other at a single point are not considered contiguous.</a:t>
            </a:r>
          </a:p>
          <a:p>
            <a:pPr eaLnBrk="1" hangingPunct="1">
              <a:buFont typeface="Wingdings 3" pitchFamily="18" charset="2"/>
              <a:buNone/>
            </a:pPr>
            <a:endParaRPr lang="en-US">
              <a:latin typeface="Arial" charset="0"/>
              <a:cs typeface="Arial"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a:latin typeface="Arial" pitchFamily="34" charset="0"/>
                <a:cs typeface="Arial" pitchFamily="34" charset="0"/>
              </a:rPr>
              <a:t>Contiguous Territory</a:t>
            </a:r>
          </a:p>
        </p:txBody>
      </p:sp>
      <p:pic>
        <p:nvPicPr>
          <p:cNvPr id="18436" name="Picture 2"/>
          <p:cNvPicPr>
            <a:picLocks noChangeAspect="1" noChangeArrowheads="1"/>
          </p:cNvPicPr>
          <p:nvPr/>
        </p:nvPicPr>
        <p:blipFill>
          <a:blip r:embed="rId2" cstate="print"/>
          <a:srcRect/>
          <a:stretch>
            <a:fillRect/>
          </a:stretch>
        </p:blipFill>
        <p:spPr bwMode="auto">
          <a:xfrm>
            <a:off x="3124200" y="3276600"/>
            <a:ext cx="3048000" cy="1700818"/>
          </a:xfrm>
          <a:prstGeom prst="rect">
            <a:avLst/>
          </a:prstGeom>
          <a:noFill/>
          <a:ln w="9525">
            <a:noFill/>
            <a:miter lim="800000"/>
            <a:headEnd/>
            <a:tailEnd/>
          </a:ln>
        </p:spPr>
      </p:pic>
      <p:sp>
        <p:nvSpPr>
          <p:cNvPr id="2" name="TextBox 1">
            <a:extLst>
              <a:ext uri="{FF2B5EF4-FFF2-40B4-BE49-F238E27FC236}">
                <a16:creationId xmlns:a16="http://schemas.microsoft.com/office/drawing/2014/main" id="{77AE9698-4643-4B79-8E04-8A1FDE9FAEAC}"/>
              </a:ext>
            </a:extLst>
          </p:cNvPr>
          <p:cNvSpPr txBox="1"/>
          <p:nvPr/>
        </p:nvSpPr>
        <p:spPr>
          <a:xfrm>
            <a:off x="533400" y="5147270"/>
            <a:ext cx="8382000" cy="923330"/>
          </a:xfrm>
          <a:prstGeom prst="rect">
            <a:avLst/>
          </a:prstGeom>
          <a:noFill/>
        </p:spPr>
        <p:txBody>
          <a:bodyPr wrap="square" rtlCol="0">
            <a:spAutoFit/>
          </a:bodyPr>
          <a:lstStyle/>
          <a:p>
            <a:pPr marL="365125" lvl="0" indent="-255588" eaLnBrk="1" hangingPunct="1">
              <a:spcBef>
                <a:spcPts val="400"/>
              </a:spcBef>
              <a:buClr>
                <a:srgbClr val="2DA2BF"/>
              </a:buClr>
              <a:buSzPct val="68000"/>
              <a:buFont typeface="Wingdings 3" pitchFamily="18" charset="2"/>
              <a:buChar char=""/>
            </a:pPr>
            <a:r>
              <a:rPr lang="en-US" sz="2700" dirty="0">
                <a:solidFill>
                  <a:prstClr val="black"/>
                </a:solidFill>
                <a:cs typeface="Arial" charset="0"/>
              </a:rPr>
              <a:t>Commissioner districts are to be as regular and compact in form as practicable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457200" y="1371600"/>
            <a:ext cx="8229600" cy="4525963"/>
          </a:xfrm>
        </p:spPr>
        <p:txBody>
          <a:bodyPr/>
          <a:lstStyle/>
          <a:p>
            <a:pPr eaLnBrk="1" hangingPunct="1"/>
            <a:r>
              <a:rPr lang="en-US" dirty="0">
                <a:latin typeface="Arial" charset="0"/>
                <a:cs typeface="Arial" charset="0"/>
              </a:rPr>
              <a:t>District populations cannot vary more than ten percent from the average for all districts in the county, unless the result forces a voting precinct to be split. (M.S. 375.025, </a:t>
            </a:r>
            <a:r>
              <a:rPr lang="en-US" dirty="0" err="1">
                <a:latin typeface="Arial" charset="0"/>
                <a:cs typeface="Arial" charset="0"/>
              </a:rPr>
              <a:t>subd</a:t>
            </a:r>
            <a:r>
              <a:rPr lang="en-US" dirty="0">
                <a:latin typeface="Arial" charset="0"/>
                <a:cs typeface="Arial" charset="0"/>
              </a:rPr>
              <a:t>. 1)</a:t>
            </a: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a:latin typeface="Arial" pitchFamily="34" charset="0"/>
                <a:cs typeface="Arial" pitchFamily="34" charset="0"/>
              </a:rPr>
              <a:t>10% Rule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r>
              <a:rPr lang="en-US" sz="2800" dirty="0">
                <a:latin typeface="Arial" charset="0"/>
                <a:cs typeface="Arial" charset="0"/>
              </a:rPr>
              <a:t>County population divided by commissioner districts x 10% = Threshold</a:t>
            </a:r>
          </a:p>
          <a:p>
            <a:pPr eaLnBrk="1" hangingPunct="1"/>
            <a:r>
              <a:rPr lang="en-US" dirty="0">
                <a:latin typeface="Arial" charset="0"/>
                <a:cs typeface="Arial" charset="0"/>
              </a:rPr>
              <a:t>36,207 / 5 = 7,241.4 average per district</a:t>
            </a:r>
          </a:p>
          <a:p>
            <a:pPr eaLnBrk="1" hangingPunct="1"/>
            <a:r>
              <a:rPr lang="en-US" dirty="0">
                <a:latin typeface="Arial" charset="0"/>
                <a:cs typeface="Arial" charset="0"/>
              </a:rPr>
              <a:t>7,241.4 x 10% = </a:t>
            </a:r>
            <a:r>
              <a:rPr lang="en-US" b="1" dirty="0">
                <a:latin typeface="Arial" charset="0"/>
                <a:cs typeface="Arial" charset="0"/>
              </a:rPr>
              <a:t>724.14</a:t>
            </a:r>
            <a:r>
              <a:rPr lang="en-US" dirty="0">
                <a:latin typeface="Arial" charset="0"/>
                <a:cs typeface="Arial" charset="0"/>
              </a:rPr>
              <a:t> Threshold</a:t>
            </a:r>
          </a:p>
          <a:p>
            <a:pPr eaLnBrk="1" hangingPunct="1"/>
            <a:r>
              <a:rPr lang="en-US" dirty="0">
                <a:latin typeface="Arial" charset="0"/>
                <a:cs typeface="Arial" charset="0"/>
              </a:rPr>
              <a:t>District 4 has a population of 7,565 (largest)</a:t>
            </a:r>
          </a:p>
          <a:p>
            <a:pPr eaLnBrk="1" hangingPunct="1"/>
            <a:r>
              <a:rPr lang="en-US" dirty="0">
                <a:latin typeface="Arial" charset="0"/>
                <a:cs typeface="Arial" charset="0"/>
              </a:rPr>
              <a:t>District 3 has a population of </a:t>
            </a:r>
            <a:r>
              <a:rPr lang="en-US" u="sng" dirty="0">
                <a:latin typeface="Arial" charset="0"/>
                <a:cs typeface="Arial" charset="0"/>
              </a:rPr>
              <a:t>6,871</a:t>
            </a:r>
            <a:r>
              <a:rPr lang="en-US" dirty="0">
                <a:latin typeface="Arial" charset="0"/>
                <a:cs typeface="Arial" charset="0"/>
              </a:rPr>
              <a:t> (smallest)</a:t>
            </a:r>
          </a:p>
          <a:p>
            <a:pPr eaLnBrk="1" hangingPunct="1"/>
            <a:r>
              <a:rPr lang="en-US" dirty="0">
                <a:latin typeface="Arial" charset="0"/>
                <a:cs typeface="Arial" charset="0"/>
              </a:rPr>
              <a:t>The Variance is……………..    </a:t>
            </a:r>
            <a:r>
              <a:rPr lang="en-US" b="1" dirty="0">
                <a:latin typeface="Arial" charset="0"/>
                <a:cs typeface="Arial" charset="0"/>
              </a:rPr>
              <a:t>694</a:t>
            </a:r>
          </a:p>
          <a:p>
            <a:pPr eaLnBrk="1" hangingPunct="1"/>
            <a:r>
              <a:rPr lang="en-US" dirty="0">
                <a:highlight>
                  <a:srgbClr val="FFFF00"/>
                </a:highlight>
                <a:latin typeface="Arial" charset="0"/>
                <a:cs typeface="Arial" charset="0"/>
              </a:rPr>
              <a:t>Since the Variance of </a:t>
            </a:r>
            <a:r>
              <a:rPr lang="en-US" b="1" dirty="0">
                <a:highlight>
                  <a:srgbClr val="FFFF00"/>
                </a:highlight>
                <a:latin typeface="Arial" charset="0"/>
                <a:cs typeface="Arial" charset="0"/>
              </a:rPr>
              <a:t>694</a:t>
            </a:r>
            <a:r>
              <a:rPr lang="en-US" dirty="0">
                <a:highlight>
                  <a:srgbClr val="FFFF00"/>
                </a:highlight>
                <a:latin typeface="Arial" charset="0"/>
                <a:cs typeface="Arial" charset="0"/>
              </a:rPr>
              <a:t> is less than the Threshold of </a:t>
            </a:r>
            <a:r>
              <a:rPr lang="en-US" b="1" dirty="0">
                <a:highlight>
                  <a:srgbClr val="FFFF00"/>
                </a:highlight>
                <a:latin typeface="Arial" charset="0"/>
                <a:cs typeface="Arial" charset="0"/>
              </a:rPr>
              <a:t>724</a:t>
            </a:r>
            <a:r>
              <a:rPr lang="en-US" dirty="0">
                <a:highlight>
                  <a:srgbClr val="FFFF00"/>
                </a:highlight>
                <a:latin typeface="Arial" charset="0"/>
                <a:cs typeface="Arial" charset="0"/>
              </a:rPr>
              <a:t> no adjustment needs to be made.</a:t>
            </a:r>
          </a:p>
          <a:p>
            <a:pPr eaLnBrk="1" hangingPunct="1"/>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a:latin typeface="Arial" pitchFamily="34" charset="0"/>
                <a:cs typeface="Arial" pitchFamily="34" charset="0"/>
              </a:rPr>
              <a:t>10% Rule Example with Carlton County info.</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eaLnBrk="1" hangingPunct="1"/>
            <a:r>
              <a:rPr lang="en-US" dirty="0">
                <a:latin typeface="Arial" charset="0"/>
                <a:cs typeface="Arial" charset="0"/>
              </a:rPr>
              <a:t>If the seat’s normal 4 year term is up – Yes</a:t>
            </a:r>
          </a:p>
          <a:p>
            <a:pPr marL="109537" indent="0" eaLnBrk="1" hangingPunct="1">
              <a:buNone/>
            </a:pPr>
            <a:r>
              <a:rPr lang="en-US" dirty="0">
                <a:latin typeface="Arial" charset="0"/>
                <a:cs typeface="Arial" charset="0"/>
              </a:rPr>
              <a:t>   2022- District 2 and 4</a:t>
            </a:r>
          </a:p>
          <a:p>
            <a:pPr eaLnBrk="1" hangingPunct="1"/>
            <a:endParaRPr lang="en-US" dirty="0">
              <a:latin typeface="Arial" charset="0"/>
              <a:cs typeface="Arial" charset="0"/>
            </a:endParaRPr>
          </a:p>
          <a:p>
            <a:pPr eaLnBrk="1" hangingPunct="1"/>
            <a:r>
              <a:rPr lang="en-US" dirty="0">
                <a:latin typeface="Arial" charset="0"/>
                <a:cs typeface="Arial" charset="0"/>
              </a:rPr>
              <a:t>If the commissioner’s district has had a change greater than the 5% Rule.</a:t>
            </a:r>
          </a:p>
          <a:p>
            <a:pPr marL="109537" indent="0" eaLnBrk="1" hangingPunct="1">
              <a:buNone/>
            </a:pPr>
            <a:r>
              <a:rPr lang="en-US" dirty="0">
                <a:latin typeface="Arial" charset="0"/>
                <a:cs typeface="Arial" charset="0"/>
              </a:rPr>
              <a:t>       If current boundaries change, then potential for others to run in 2022.</a:t>
            </a:r>
          </a:p>
          <a:p>
            <a:pPr eaLnBrk="1" hangingPunct="1"/>
            <a:endParaRPr lang="en-US" dirty="0">
              <a:latin typeface="Arial" charset="0"/>
              <a:cs typeface="Arial" charset="0"/>
            </a:endParaRPr>
          </a:p>
          <a:p>
            <a:pPr eaLnBrk="1" hangingPunct="1">
              <a:buFont typeface="Wingdings 3" pitchFamily="18" charset="2"/>
              <a:buNone/>
            </a:pPr>
            <a:endParaRPr lang="en-US" dirty="0">
              <a:latin typeface="Arial" charset="0"/>
              <a:cs typeface="Arial" charset="0"/>
            </a:endParaRPr>
          </a:p>
        </p:txBody>
      </p:sp>
      <p:sp>
        <p:nvSpPr>
          <p:cNvPr id="14338" name="Title 1"/>
          <p:cNvSpPr>
            <a:spLocks noGrp="1"/>
          </p:cNvSpPr>
          <p:nvPr>
            <p:ph type="title"/>
          </p:nvPr>
        </p:nvSpPr>
        <p:spPr/>
        <p:txBody>
          <a:bodyPr>
            <a:normAutofit fontScale="90000"/>
          </a:bodyPr>
          <a:lstStyle/>
          <a:p>
            <a:pPr eaLnBrk="1" fontAlgn="auto" hangingPunct="1">
              <a:spcAft>
                <a:spcPts val="0"/>
              </a:spcAft>
              <a:defRPr/>
            </a:pPr>
            <a:r>
              <a:rPr lang="en-US" dirty="0">
                <a:latin typeface="Arial" pitchFamily="34" charset="0"/>
                <a:cs typeface="Arial" pitchFamily="34" charset="0"/>
              </a:rPr>
              <a:t>Which Commissioners need to run?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81000" y="1166019"/>
            <a:ext cx="8229600" cy="4525962"/>
          </a:xfrm>
        </p:spPr>
        <p:txBody>
          <a:bodyPr/>
          <a:lstStyle/>
          <a:p>
            <a:pPr eaLnBrk="1" hangingPunct="1"/>
            <a:r>
              <a:rPr lang="en-US" dirty="0">
                <a:latin typeface="Arial" charset="0"/>
                <a:cs typeface="Arial" charset="0"/>
              </a:rPr>
              <a:t>County population is 36,207 with 5 commissioners</a:t>
            </a:r>
          </a:p>
          <a:p>
            <a:pPr eaLnBrk="1" hangingPunct="1"/>
            <a:r>
              <a:rPr lang="en-US" dirty="0">
                <a:latin typeface="Arial" charset="0"/>
                <a:cs typeface="Arial" charset="0"/>
              </a:rPr>
              <a:t>Average Population is 7,241.4</a:t>
            </a:r>
          </a:p>
          <a:p>
            <a:pPr eaLnBrk="1" hangingPunct="1"/>
            <a:r>
              <a:rPr lang="en-US" dirty="0">
                <a:latin typeface="Arial" charset="0"/>
                <a:cs typeface="Arial" charset="0"/>
              </a:rPr>
              <a:t>The Threshold is 7,241.4 x 5% = </a:t>
            </a:r>
            <a:r>
              <a:rPr lang="en-US" b="1" dirty="0">
                <a:latin typeface="Arial" charset="0"/>
                <a:cs typeface="Arial" charset="0"/>
              </a:rPr>
              <a:t>362.07</a:t>
            </a:r>
          </a:p>
          <a:p>
            <a:pPr eaLnBrk="1" hangingPunct="1"/>
            <a:r>
              <a:rPr lang="en-US" dirty="0">
                <a:latin typeface="Arial" charset="0"/>
                <a:cs typeface="Arial" charset="0"/>
              </a:rPr>
              <a:t>Dist. 1 had a pre-redistricting pop. of _____</a:t>
            </a:r>
          </a:p>
          <a:p>
            <a:pPr eaLnBrk="1" hangingPunct="1"/>
            <a:r>
              <a:rPr lang="en-US" dirty="0">
                <a:latin typeface="Arial" charset="0"/>
                <a:cs typeface="Arial" charset="0"/>
              </a:rPr>
              <a:t>Dist. 1 had a post –redistricting pop. of _____</a:t>
            </a:r>
          </a:p>
          <a:p>
            <a:r>
              <a:rPr lang="en-US" dirty="0">
                <a:latin typeface="Arial" charset="0"/>
                <a:cs typeface="Arial" charset="0"/>
              </a:rPr>
              <a:t>Population shifted out of district = _____</a:t>
            </a:r>
          </a:p>
          <a:p>
            <a:r>
              <a:rPr lang="en-US" dirty="0">
                <a:latin typeface="Arial" charset="0"/>
                <a:cs typeface="Arial" charset="0"/>
              </a:rPr>
              <a:t>Population shifted into the district = _____ </a:t>
            </a:r>
          </a:p>
          <a:p>
            <a:r>
              <a:rPr lang="en-US" dirty="0">
                <a:latin typeface="Arial" charset="0"/>
                <a:cs typeface="Arial" charset="0"/>
              </a:rPr>
              <a:t>Total population shift is ______ (add out and into #’s and compare against threshold)</a:t>
            </a:r>
          </a:p>
          <a:p>
            <a:pPr marL="109537" indent="0" eaLnBrk="1" hangingPunct="1">
              <a:buNone/>
            </a:pPr>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
        <p:nvSpPr>
          <p:cNvPr id="15362" name="Title 1"/>
          <p:cNvSpPr>
            <a:spLocks noGrp="1"/>
          </p:cNvSpPr>
          <p:nvPr>
            <p:ph type="title"/>
          </p:nvPr>
        </p:nvSpPr>
        <p:spPr/>
        <p:txBody>
          <a:bodyPr/>
          <a:lstStyle/>
          <a:p>
            <a:pPr eaLnBrk="1" fontAlgn="auto" hangingPunct="1">
              <a:spcAft>
                <a:spcPts val="0"/>
              </a:spcAft>
              <a:defRPr/>
            </a:pPr>
            <a:r>
              <a:rPr lang="en-US" dirty="0">
                <a:latin typeface="Arial" pitchFamily="34" charset="0"/>
                <a:cs typeface="Arial" pitchFamily="34" charset="0"/>
              </a:rPr>
              <a:t>5% Rule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1166019"/>
            <a:ext cx="8229600" cy="4525962"/>
          </a:xfrm>
        </p:spPr>
        <p:txBody>
          <a:bodyPr/>
          <a:lstStyle/>
          <a:p>
            <a:pPr eaLnBrk="1" hangingPunct="1"/>
            <a:r>
              <a:rPr lang="en-US" dirty="0">
                <a:latin typeface="Arial" charset="0"/>
                <a:cs typeface="Arial" charset="0"/>
              </a:rPr>
              <a:t>The county commissioner will need to run again if the into and out of the district add up to more than the threshold.</a:t>
            </a:r>
          </a:p>
          <a:p>
            <a:pPr eaLnBrk="1" hangingPunct="1"/>
            <a:endParaRPr lang="en-US" dirty="0">
              <a:latin typeface="Arial" charset="0"/>
              <a:cs typeface="Arial" charset="0"/>
            </a:endParaRPr>
          </a:p>
          <a:p>
            <a:pPr eaLnBrk="1" hangingPunct="1"/>
            <a:r>
              <a:rPr lang="en-US" dirty="0">
                <a:latin typeface="Arial" charset="0"/>
                <a:cs typeface="Arial" charset="0"/>
              </a:rPr>
              <a:t>It is </a:t>
            </a:r>
            <a:r>
              <a:rPr lang="en-US" b="1" u="sng" dirty="0">
                <a:latin typeface="Arial" charset="0"/>
                <a:cs typeface="Arial" charset="0"/>
              </a:rPr>
              <a:t>not</a:t>
            </a:r>
            <a:r>
              <a:rPr lang="en-US" dirty="0">
                <a:latin typeface="Arial" charset="0"/>
                <a:cs typeface="Arial" charset="0"/>
              </a:rPr>
              <a:t> simply the </a:t>
            </a:r>
            <a:r>
              <a:rPr lang="en-US" u="sng" dirty="0">
                <a:latin typeface="Arial" charset="0"/>
                <a:cs typeface="Arial" charset="0"/>
              </a:rPr>
              <a:t>net</a:t>
            </a:r>
            <a:r>
              <a:rPr lang="en-US" dirty="0">
                <a:latin typeface="Arial" charset="0"/>
                <a:cs typeface="Arial" charset="0"/>
              </a:rPr>
              <a:t> change in the size of the population of the district before and after redistricting, but the </a:t>
            </a:r>
            <a:r>
              <a:rPr lang="en-US" u="sng" dirty="0">
                <a:latin typeface="Arial" charset="0"/>
                <a:cs typeface="Arial" charset="0"/>
              </a:rPr>
              <a:t>total</a:t>
            </a:r>
            <a:r>
              <a:rPr lang="en-US" dirty="0">
                <a:latin typeface="Arial" charset="0"/>
                <a:cs typeface="Arial" charset="0"/>
              </a:rPr>
              <a:t> number of individuals affected by redistricting that needs to be considered. </a:t>
            </a:r>
          </a:p>
          <a:p>
            <a:endParaRPr lang="en-US" dirty="0">
              <a:latin typeface="Arial" charset="0"/>
              <a:cs typeface="Arial" charset="0"/>
            </a:endParaRPr>
          </a:p>
          <a:p>
            <a:endParaRPr lang="en-US" dirty="0">
              <a:latin typeface="Arial" charset="0"/>
              <a:cs typeface="Arial" charset="0"/>
            </a:endParaRPr>
          </a:p>
          <a:p>
            <a:endParaRPr lang="en-US" dirty="0">
              <a:latin typeface="Arial" charset="0"/>
              <a:cs typeface="Arial" charset="0"/>
            </a:endParaRPr>
          </a:p>
          <a:p>
            <a:endParaRPr lang="en-US" dirty="0"/>
          </a:p>
        </p:txBody>
      </p:sp>
      <p:sp>
        <p:nvSpPr>
          <p:cNvPr id="3" name="Title 2"/>
          <p:cNvSpPr>
            <a:spLocks noGrp="1"/>
          </p:cNvSpPr>
          <p:nvPr>
            <p:ph type="title"/>
          </p:nvPr>
        </p:nvSpPr>
        <p:spPr/>
        <p:txBody>
          <a:bodyPr/>
          <a:lstStyle/>
          <a:p>
            <a:pPr>
              <a:defRPr/>
            </a:pPr>
            <a:r>
              <a:rPr lang="en-US" dirty="0">
                <a:latin typeface="Arial" pitchFamily="34" charset="0"/>
                <a:cs typeface="Arial" pitchFamily="34" charset="0"/>
              </a:rPr>
              <a:t>5% Rule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F94BF9-5A6E-4F28-96F1-B53E956AE919}"/>
              </a:ext>
            </a:extLst>
          </p:cNvPr>
          <p:cNvPicPr>
            <a:picLocks noGrp="1" noChangeAspect="1"/>
          </p:cNvPicPr>
          <p:nvPr>
            <p:ph idx="1"/>
          </p:nvPr>
        </p:nvPicPr>
        <p:blipFill>
          <a:blip r:embed="rId2"/>
          <a:stretch>
            <a:fillRect/>
          </a:stretch>
        </p:blipFill>
        <p:spPr>
          <a:xfrm>
            <a:off x="200026" y="1019207"/>
            <a:ext cx="2267266" cy="1352739"/>
          </a:xfrm>
          <a:prstGeom prst="rect">
            <a:avLst/>
          </a:prstGeom>
        </p:spPr>
      </p:pic>
      <p:sp>
        <p:nvSpPr>
          <p:cNvPr id="3" name="Title 2">
            <a:extLst>
              <a:ext uri="{FF2B5EF4-FFF2-40B4-BE49-F238E27FC236}">
                <a16:creationId xmlns:a16="http://schemas.microsoft.com/office/drawing/2014/main" id="{C25B1ADC-3252-4366-A861-DE23718BE28D}"/>
              </a:ext>
            </a:extLst>
          </p:cNvPr>
          <p:cNvSpPr>
            <a:spLocks noGrp="1"/>
          </p:cNvSpPr>
          <p:nvPr>
            <p:ph type="title"/>
          </p:nvPr>
        </p:nvSpPr>
        <p:spPr>
          <a:xfrm>
            <a:off x="457200" y="274638"/>
            <a:ext cx="8229600" cy="745051"/>
          </a:xfrm>
        </p:spPr>
        <p:txBody>
          <a:bodyPr/>
          <a:lstStyle/>
          <a:p>
            <a:r>
              <a:rPr lang="en-US" dirty="0"/>
              <a:t>Population Changes</a:t>
            </a:r>
          </a:p>
        </p:txBody>
      </p:sp>
      <p:pic>
        <p:nvPicPr>
          <p:cNvPr id="7" name="Picture 6">
            <a:extLst>
              <a:ext uri="{FF2B5EF4-FFF2-40B4-BE49-F238E27FC236}">
                <a16:creationId xmlns:a16="http://schemas.microsoft.com/office/drawing/2014/main" id="{F233C73C-77C6-47B6-80F4-9E63713E4D1F}"/>
              </a:ext>
            </a:extLst>
          </p:cNvPr>
          <p:cNvPicPr>
            <a:picLocks noChangeAspect="1"/>
          </p:cNvPicPr>
          <p:nvPr/>
        </p:nvPicPr>
        <p:blipFill>
          <a:blip r:embed="rId3"/>
          <a:stretch>
            <a:fillRect/>
          </a:stretch>
        </p:blipFill>
        <p:spPr>
          <a:xfrm>
            <a:off x="2372395" y="2286000"/>
            <a:ext cx="6733505" cy="4687047"/>
          </a:xfrm>
          <a:prstGeom prst="rect">
            <a:avLst/>
          </a:prstGeom>
        </p:spPr>
      </p:pic>
      <p:sp>
        <p:nvSpPr>
          <p:cNvPr id="8" name="TextBox 7">
            <a:extLst>
              <a:ext uri="{FF2B5EF4-FFF2-40B4-BE49-F238E27FC236}">
                <a16:creationId xmlns:a16="http://schemas.microsoft.com/office/drawing/2014/main" id="{109C7175-3B7E-40B5-A4D0-5DAACA964A7F}"/>
              </a:ext>
            </a:extLst>
          </p:cNvPr>
          <p:cNvSpPr txBox="1"/>
          <p:nvPr/>
        </p:nvSpPr>
        <p:spPr>
          <a:xfrm>
            <a:off x="257333" y="3116515"/>
            <a:ext cx="2104867" cy="1384995"/>
          </a:xfrm>
          <a:prstGeom prst="rect">
            <a:avLst/>
          </a:prstGeom>
          <a:noFill/>
        </p:spPr>
        <p:txBody>
          <a:bodyPr wrap="square" rtlCol="0">
            <a:spAutoFit/>
          </a:bodyPr>
          <a:lstStyle/>
          <a:p>
            <a:r>
              <a:rPr lang="en-US" dirty="0"/>
              <a:t>Minnesota</a:t>
            </a:r>
          </a:p>
          <a:p>
            <a:r>
              <a:rPr lang="en-US" sz="1200" dirty="0"/>
              <a:t>2020   5,706,494        7.59%</a:t>
            </a:r>
          </a:p>
          <a:p>
            <a:r>
              <a:rPr lang="en-US" sz="1200" dirty="0"/>
              <a:t>2010   5,303,925        7.81%</a:t>
            </a:r>
          </a:p>
          <a:p>
            <a:r>
              <a:rPr lang="en-US" sz="1200" dirty="0"/>
              <a:t>2000   4,919,479      12.44%</a:t>
            </a:r>
          </a:p>
          <a:p>
            <a:r>
              <a:rPr lang="en-US" sz="1200" dirty="0"/>
              <a:t>1990   4,375,099        7.34%</a:t>
            </a:r>
          </a:p>
          <a:p>
            <a:r>
              <a:rPr lang="en-US" sz="1200" dirty="0"/>
              <a:t>1980   4,075,970       </a:t>
            </a:r>
          </a:p>
        </p:txBody>
      </p:sp>
      <p:sp>
        <p:nvSpPr>
          <p:cNvPr id="11" name="TextBox 10">
            <a:extLst>
              <a:ext uri="{FF2B5EF4-FFF2-40B4-BE49-F238E27FC236}">
                <a16:creationId xmlns:a16="http://schemas.microsoft.com/office/drawing/2014/main" id="{F23B6940-8750-4B4F-A164-765968C17B01}"/>
              </a:ext>
            </a:extLst>
          </p:cNvPr>
          <p:cNvSpPr txBox="1"/>
          <p:nvPr/>
        </p:nvSpPr>
        <p:spPr>
          <a:xfrm>
            <a:off x="2495867" y="1284288"/>
            <a:ext cx="1314133" cy="830997"/>
          </a:xfrm>
          <a:prstGeom prst="rect">
            <a:avLst/>
          </a:prstGeom>
          <a:noFill/>
        </p:spPr>
        <p:txBody>
          <a:bodyPr wrap="square" rtlCol="0">
            <a:spAutoFit/>
          </a:bodyPr>
          <a:lstStyle/>
          <a:p>
            <a:pPr algn="r"/>
            <a:r>
              <a:rPr lang="en-US" sz="1200" dirty="0"/>
              <a:t>   821       2.32%</a:t>
            </a:r>
          </a:p>
          <a:p>
            <a:pPr algn="r"/>
            <a:r>
              <a:rPr lang="en-US" sz="1200" dirty="0"/>
              <a:t>3,715     11.73%</a:t>
            </a:r>
          </a:p>
          <a:p>
            <a:pPr algn="r"/>
            <a:r>
              <a:rPr lang="en-US" sz="1200" dirty="0"/>
              <a:t>2,412       8.24%</a:t>
            </a:r>
          </a:p>
          <a:p>
            <a:pPr algn="r"/>
            <a:r>
              <a:rPr lang="en-US" sz="1200" dirty="0"/>
              <a:t>  -677      -2.26%</a:t>
            </a:r>
          </a:p>
        </p:txBody>
      </p:sp>
    </p:spTree>
    <p:extLst>
      <p:ext uri="{BB962C8B-B14F-4D97-AF65-F5344CB8AC3E}">
        <p14:creationId xmlns:p14="http://schemas.microsoft.com/office/powerpoint/2010/main" val="2818152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96F4F-DD48-4C2E-884A-1D22B22040B2}"/>
              </a:ext>
            </a:extLst>
          </p:cNvPr>
          <p:cNvPicPr>
            <a:picLocks noChangeAspect="1"/>
          </p:cNvPicPr>
          <p:nvPr/>
        </p:nvPicPr>
        <p:blipFill>
          <a:blip r:embed="rId2"/>
          <a:stretch>
            <a:fillRect/>
          </a:stretch>
        </p:blipFill>
        <p:spPr>
          <a:xfrm>
            <a:off x="288284" y="990600"/>
            <a:ext cx="8567432" cy="1752600"/>
          </a:xfrm>
          <a:prstGeom prst="rect">
            <a:avLst/>
          </a:prstGeom>
        </p:spPr>
      </p:pic>
      <p:sp>
        <p:nvSpPr>
          <p:cNvPr id="3" name="TextBox 2">
            <a:extLst>
              <a:ext uri="{FF2B5EF4-FFF2-40B4-BE49-F238E27FC236}">
                <a16:creationId xmlns:a16="http://schemas.microsoft.com/office/drawing/2014/main" id="{C59F3BC8-6972-4B0E-AD0B-BFEAB69303BD}"/>
              </a:ext>
            </a:extLst>
          </p:cNvPr>
          <p:cNvSpPr txBox="1"/>
          <p:nvPr/>
        </p:nvSpPr>
        <p:spPr>
          <a:xfrm>
            <a:off x="685800" y="3802797"/>
            <a:ext cx="7772400" cy="2308324"/>
          </a:xfrm>
          <a:prstGeom prst="rect">
            <a:avLst/>
          </a:prstGeom>
          <a:noFill/>
        </p:spPr>
        <p:txBody>
          <a:bodyPr wrap="square" rtlCol="0">
            <a:spAutoFit/>
          </a:bodyPr>
          <a:lstStyle/>
          <a:p>
            <a:r>
              <a:rPr lang="en-US" dirty="0"/>
              <a:t>Current Carlton County Commissioner Districts are under the 10% Variation test and meet the Majority test.</a:t>
            </a:r>
          </a:p>
          <a:p>
            <a:endParaRPr lang="en-US" dirty="0"/>
          </a:p>
          <a:p>
            <a:r>
              <a:rPr lang="en-US" dirty="0"/>
              <a:t>The 5% test is met if no changes are made.</a:t>
            </a:r>
          </a:p>
          <a:p>
            <a:endParaRPr lang="en-US" dirty="0"/>
          </a:p>
          <a:p>
            <a:r>
              <a:rPr lang="en-US" dirty="0"/>
              <a:t>Redistricting is not necessary in Carlton County.</a:t>
            </a:r>
          </a:p>
        </p:txBody>
      </p:sp>
      <p:sp>
        <p:nvSpPr>
          <p:cNvPr id="4" name="TextBox 3">
            <a:extLst>
              <a:ext uri="{FF2B5EF4-FFF2-40B4-BE49-F238E27FC236}">
                <a16:creationId xmlns:a16="http://schemas.microsoft.com/office/drawing/2014/main" id="{B75BCAD9-AE79-4944-A664-BFC9741819A3}"/>
              </a:ext>
            </a:extLst>
          </p:cNvPr>
          <p:cNvSpPr txBox="1"/>
          <p:nvPr/>
        </p:nvSpPr>
        <p:spPr>
          <a:xfrm>
            <a:off x="457200" y="2971800"/>
            <a:ext cx="8229600" cy="830997"/>
          </a:xfrm>
          <a:prstGeom prst="rect">
            <a:avLst/>
          </a:prstGeom>
          <a:noFill/>
        </p:spPr>
        <p:txBody>
          <a:bodyPr wrap="square" rtlCol="0">
            <a:spAutoFit/>
          </a:bodyPr>
          <a:lstStyle/>
          <a:p>
            <a:r>
              <a:rPr lang="en-US" sz="1600" dirty="0">
                <a:solidFill>
                  <a:srgbClr val="FF0000"/>
                </a:solidFill>
              </a:rPr>
              <a:t>Note: 18 person difference in Districts 4&amp;5 in census block data between LCC information from Secretary of State and State Demographers office.  Inconsequential and doesn’t affect the test results.  Total of 36,207 is the same in both data sets.</a:t>
            </a:r>
          </a:p>
        </p:txBody>
      </p:sp>
    </p:spTree>
    <p:extLst>
      <p:ext uri="{BB962C8B-B14F-4D97-AF65-F5344CB8AC3E}">
        <p14:creationId xmlns:p14="http://schemas.microsoft.com/office/powerpoint/2010/main" val="3928871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7B71ED-6EFD-4D18-87C0-AC33D9A4365E}"/>
              </a:ext>
            </a:extLst>
          </p:cNvPr>
          <p:cNvPicPr>
            <a:picLocks noChangeAspect="1"/>
          </p:cNvPicPr>
          <p:nvPr/>
        </p:nvPicPr>
        <p:blipFill>
          <a:blip r:embed="rId2"/>
          <a:stretch>
            <a:fillRect/>
          </a:stretch>
        </p:blipFill>
        <p:spPr>
          <a:xfrm>
            <a:off x="0" y="400844"/>
            <a:ext cx="9144000" cy="6056312"/>
          </a:xfrm>
          <a:prstGeom prst="rect">
            <a:avLst/>
          </a:prstGeom>
        </p:spPr>
      </p:pic>
    </p:spTree>
    <p:extLst>
      <p:ext uri="{BB962C8B-B14F-4D97-AF65-F5344CB8AC3E}">
        <p14:creationId xmlns:p14="http://schemas.microsoft.com/office/powerpoint/2010/main" val="175127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p:txBody>
          <a:bodyPr/>
          <a:lstStyle/>
          <a:p>
            <a:pPr eaLnBrk="1" hangingPunct="1"/>
            <a:r>
              <a:rPr lang="en-US" dirty="0">
                <a:latin typeface="Arial" charset="0"/>
              </a:rPr>
              <a:t>Terms staggered (2 or 4 years)</a:t>
            </a:r>
          </a:p>
          <a:p>
            <a:pPr marL="109537" indent="0" eaLnBrk="1" hangingPunct="1">
              <a:buNone/>
            </a:pPr>
            <a:endParaRPr lang="en-US" dirty="0">
              <a:latin typeface="Arial" charset="0"/>
            </a:endParaRPr>
          </a:p>
          <a:p>
            <a:pPr eaLnBrk="1" hangingPunct="1"/>
            <a:r>
              <a:rPr lang="en-US" dirty="0">
                <a:latin typeface="Arial" charset="0"/>
              </a:rPr>
              <a:t>Method for determining staggered terms</a:t>
            </a:r>
          </a:p>
          <a:p>
            <a:pPr lvl="1" eaLnBrk="1" hangingPunct="1"/>
            <a:r>
              <a:rPr lang="en-US" dirty="0">
                <a:latin typeface="Arial" charset="0"/>
              </a:rPr>
              <a:t>County Board decides</a:t>
            </a:r>
          </a:p>
          <a:p>
            <a:pPr lvl="1" eaLnBrk="1" hangingPunct="1"/>
            <a:r>
              <a:rPr lang="en-US" dirty="0">
                <a:latin typeface="Arial" charset="0"/>
              </a:rPr>
              <a:t>Only necessary if you redistrict</a:t>
            </a:r>
          </a:p>
        </p:txBody>
      </p:sp>
      <p:sp>
        <p:nvSpPr>
          <p:cNvPr id="17410" name="Rectangle 2"/>
          <p:cNvSpPr>
            <a:spLocks noGrp="1" noChangeArrowheads="1"/>
          </p:cNvSpPr>
          <p:nvPr>
            <p:ph type="title"/>
          </p:nvPr>
        </p:nvSpPr>
        <p:spPr/>
        <p:txBody>
          <a:bodyPr/>
          <a:lstStyle/>
          <a:p>
            <a:pPr eaLnBrk="1" fontAlgn="auto" hangingPunct="1">
              <a:spcAft>
                <a:spcPts val="0"/>
              </a:spcAft>
              <a:defRPr/>
            </a:pPr>
            <a:r>
              <a:rPr lang="en-US" dirty="0">
                <a:latin typeface="Arial" charset="0"/>
              </a:rPr>
              <a:t>Election of Commissioners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4983162"/>
          </a:xfrm>
        </p:spPr>
        <p:txBody>
          <a:bodyPr>
            <a:normAutofit/>
          </a:bodyPr>
          <a:lstStyle/>
          <a:p>
            <a:pPr eaLnBrk="1" fontAlgn="auto" hangingPunct="1">
              <a:spcAft>
                <a:spcPts val="0"/>
              </a:spcAft>
              <a:defRPr/>
            </a:pPr>
            <a:r>
              <a:rPr lang="en-US" sz="1600" dirty="0">
                <a:latin typeface="Arial" charset="0"/>
              </a:rPr>
              <a:t>Sources </a:t>
            </a:r>
            <a:br>
              <a:rPr lang="en-US" sz="1600" dirty="0">
                <a:latin typeface="Arial" charset="0"/>
              </a:rPr>
            </a:br>
            <a:r>
              <a:rPr lang="en-US" sz="1600" dirty="0">
                <a:latin typeface="Arial" charset="0"/>
              </a:rPr>
              <a:t>MN Secretary of State</a:t>
            </a:r>
            <a:br>
              <a:rPr lang="en-US" sz="1600" dirty="0">
                <a:latin typeface="Arial" charset="0"/>
              </a:rPr>
            </a:br>
            <a:r>
              <a:rPr lang="en-US" sz="1600" dirty="0">
                <a:latin typeface="Arial" charset="0"/>
                <a:hlinkClick r:id="rId3"/>
              </a:rPr>
              <a:t>https://www.sos.state.mn.us/election-administration-campaigns/election-administration/2021-redistricting-training-and-resources/?searchTerm=redistricting</a:t>
            </a:r>
            <a:br>
              <a:rPr lang="en-US" sz="1600" dirty="0">
                <a:latin typeface="Arial" charset="0"/>
              </a:rPr>
            </a:br>
            <a:br>
              <a:rPr lang="en-US" sz="1600" dirty="0">
                <a:latin typeface="Arial" charset="0"/>
              </a:rPr>
            </a:br>
            <a:r>
              <a:rPr lang="en-US" sz="1600" dirty="0">
                <a:latin typeface="Arial" charset="0"/>
              </a:rPr>
              <a:t>MN State Demographic Center</a:t>
            </a:r>
            <a:br>
              <a:rPr lang="en-US" sz="1600" dirty="0">
                <a:latin typeface="Arial" charset="0"/>
              </a:rPr>
            </a:br>
            <a:r>
              <a:rPr lang="en-US" sz="1600" dirty="0">
                <a:latin typeface="Arial" charset="0"/>
                <a:hlinkClick r:id="rId4"/>
              </a:rPr>
              <a:t>https://mn.gov/admin/demography/data-by-topic/population-data/2020-decennial-census/redistricting/</a:t>
            </a:r>
            <a:br>
              <a:rPr lang="en-US" sz="1600" dirty="0">
                <a:latin typeface="Arial" charset="0"/>
              </a:rPr>
            </a:br>
            <a:br>
              <a:rPr lang="en-US" sz="1600" dirty="0">
                <a:latin typeface="Arial" charset="0"/>
              </a:rPr>
            </a:br>
            <a:br>
              <a:rPr lang="en-US" sz="1600" dirty="0">
                <a:latin typeface="Arial" charset="0"/>
              </a:rPr>
            </a:br>
            <a:br>
              <a:rPr lang="en-US" sz="1600" dirty="0">
                <a:latin typeface="Arial" charset="0"/>
              </a:rPr>
            </a:br>
            <a:br>
              <a:rPr lang="en-US" sz="1600" dirty="0">
                <a:latin typeface="Arial" charset="0"/>
              </a:rPr>
            </a:br>
            <a:br>
              <a:rPr lang="en-US" sz="1600" dirty="0">
                <a:latin typeface="Arial" charset="0"/>
              </a:rPr>
            </a:br>
            <a:r>
              <a:rPr lang="en-US" sz="6600" dirty="0">
                <a:latin typeface="Arial" charset="0"/>
              </a:rPr>
              <a:t>Questions</a:t>
            </a:r>
          </a:p>
        </p:txBody>
      </p:sp>
      <p:sp>
        <p:nvSpPr>
          <p:cNvPr id="2" name="TextBox 1">
            <a:extLst>
              <a:ext uri="{FF2B5EF4-FFF2-40B4-BE49-F238E27FC236}">
                <a16:creationId xmlns:a16="http://schemas.microsoft.com/office/drawing/2014/main" id="{0B42E584-A2E4-4834-A816-0E28A33D7182}"/>
              </a:ext>
            </a:extLst>
          </p:cNvPr>
          <p:cNvSpPr txBox="1"/>
          <p:nvPr/>
        </p:nvSpPr>
        <p:spPr>
          <a:xfrm>
            <a:off x="2667000" y="5562600"/>
            <a:ext cx="3810000" cy="461665"/>
          </a:xfrm>
          <a:prstGeom prst="rect">
            <a:avLst/>
          </a:prstGeom>
          <a:noFill/>
        </p:spPr>
        <p:txBody>
          <a:bodyPr wrap="squar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A56B32-32A9-4FA5-9DC3-FD23D0D35AA7}"/>
              </a:ext>
            </a:extLst>
          </p:cNvPr>
          <p:cNvSpPr>
            <a:spLocks noGrp="1"/>
          </p:cNvSpPr>
          <p:nvPr>
            <p:ph type="title"/>
          </p:nvPr>
        </p:nvSpPr>
        <p:spPr/>
        <p:txBody>
          <a:bodyPr>
            <a:normAutofit/>
          </a:bodyPr>
          <a:lstStyle/>
          <a:p>
            <a:r>
              <a:rPr lang="en-US" sz="3700" dirty="0">
                <a:latin typeface="Arial" panose="020B0604020202020204" pitchFamily="34" charset="0"/>
                <a:cs typeface="Arial" panose="020B0604020202020204" pitchFamily="34" charset="0"/>
              </a:rPr>
              <a:t>2020 Apportionment Outcomes</a:t>
            </a:r>
          </a:p>
        </p:txBody>
      </p:sp>
      <p:pic>
        <p:nvPicPr>
          <p:cNvPr id="4" name="Picture 3">
            <a:extLst>
              <a:ext uri="{FF2B5EF4-FFF2-40B4-BE49-F238E27FC236}">
                <a16:creationId xmlns:a16="http://schemas.microsoft.com/office/drawing/2014/main" id="{36331BC3-5780-48C4-909D-F8FFF4A32452}"/>
              </a:ext>
            </a:extLst>
          </p:cNvPr>
          <p:cNvPicPr>
            <a:picLocks noChangeAspect="1"/>
          </p:cNvPicPr>
          <p:nvPr/>
        </p:nvPicPr>
        <p:blipFill rotWithShape="1">
          <a:blip r:embed="rId2"/>
          <a:srcRect b="12150"/>
          <a:stretch/>
        </p:blipFill>
        <p:spPr>
          <a:xfrm>
            <a:off x="838200" y="1454744"/>
            <a:ext cx="6814896" cy="4583977"/>
          </a:xfrm>
          <a:prstGeom prst="rect">
            <a:avLst/>
          </a:prstGeom>
        </p:spPr>
      </p:pic>
    </p:spTree>
    <p:extLst>
      <p:ext uri="{BB962C8B-B14F-4D97-AF65-F5344CB8AC3E}">
        <p14:creationId xmlns:p14="http://schemas.microsoft.com/office/powerpoint/2010/main" val="43196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A620F-F5C0-498E-81B2-74C94B6A20A7}"/>
              </a:ext>
            </a:extLst>
          </p:cNvPr>
          <p:cNvSpPr>
            <a:spLocks noGrp="1"/>
          </p:cNvSpPr>
          <p:nvPr>
            <p:ph type="title"/>
          </p:nvPr>
        </p:nvSpPr>
        <p:spPr>
          <a:xfrm>
            <a:off x="330517" y="304800"/>
            <a:ext cx="8105543" cy="685800"/>
          </a:xfrm>
        </p:spPr>
        <p:txBody>
          <a:bodyPr>
            <a:normAutofit/>
          </a:bodyPr>
          <a:lstStyle/>
          <a:p>
            <a:r>
              <a:rPr lang="en-US" dirty="0"/>
              <a:t>Redistricting of Congressional Districts </a:t>
            </a:r>
          </a:p>
        </p:txBody>
      </p:sp>
      <p:sp>
        <p:nvSpPr>
          <p:cNvPr id="15" name="TextBox 14">
            <a:extLst>
              <a:ext uri="{FF2B5EF4-FFF2-40B4-BE49-F238E27FC236}">
                <a16:creationId xmlns:a16="http://schemas.microsoft.com/office/drawing/2014/main" id="{C8DB981F-A649-498A-BDA5-BC64579E87AC}"/>
              </a:ext>
            </a:extLst>
          </p:cNvPr>
          <p:cNvSpPr txBox="1"/>
          <p:nvPr/>
        </p:nvSpPr>
        <p:spPr>
          <a:xfrm>
            <a:off x="3352800" y="6368534"/>
            <a:ext cx="6092139" cy="369332"/>
          </a:xfrm>
          <a:prstGeom prst="rect">
            <a:avLst/>
          </a:prstGeom>
          <a:noFill/>
        </p:spPr>
        <p:txBody>
          <a:bodyPr wrap="square" rtlCol="0">
            <a:spAutoFit/>
          </a:bodyPr>
          <a:lstStyle/>
          <a:p>
            <a:r>
              <a:rPr lang="en-US" sz="1800" dirty="0">
                <a:solidFill>
                  <a:schemeClr val="accent4"/>
                </a:solidFill>
              </a:rPr>
              <a:t>Carlton County remains in 8</a:t>
            </a:r>
            <a:r>
              <a:rPr lang="en-US" sz="1800" baseline="30000" dirty="0">
                <a:solidFill>
                  <a:schemeClr val="accent4"/>
                </a:solidFill>
              </a:rPr>
              <a:t>th</a:t>
            </a:r>
            <a:r>
              <a:rPr lang="en-US" sz="1800" dirty="0">
                <a:solidFill>
                  <a:schemeClr val="accent4"/>
                </a:solidFill>
              </a:rPr>
              <a:t> the Congressional District</a:t>
            </a:r>
          </a:p>
        </p:txBody>
      </p:sp>
      <p:pic>
        <p:nvPicPr>
          <p:cNvPr id="4" name="Content Placeholder 3">
            <a:extLst>
              <a:ext uri="{FF2B5EF4-FFF2-40B4-BE49-F238E27FC236}">
                <a16:creationId xmlns:a16="http://schemas.microsoft.com/office/drawing/2014/main" id="{AD04CA12-5D2D-4416-9126-F134ECC6FE53}"/>
              </a:ext>
            </a:extLst>
          </p:cNvPr>
          <p:cNvPicPr>
            <a:picLocks noGrp="1" noChangeAspect="1"/>
          </p:cNvPicPr>
          <p:nvPr>
            <p:ph sz="half" idx="1"/>
          </p:nvPr>
        </p:nvPicPr>
        <p:blipFill>
          <a:blip r:embed="rId3"/>
          <a:stretch>
            <a:fillRect/>
          </a:stretch>
        </p:blipFill>
        <p:spPr>
          <a:xfrm>
            <a:off x="1828800" y="1253443"/>
            <a:ext cx="4572000" cy="5118957"/>
          </a:xfrm>
          <a:prstGeom prst="rect">
            <a:avLst/>
          </a:prstGeom>
        </p:spPr>
      </p:pic>
    </p:spTree>
    <p:extLst>
      <p:ext uri="{BB962C8B-B14F-4D97-AF65-F5344CB8AC3E}">
        <p14:creationId xmlns:p14="http://schemas.microsoft.com/office/powerpoint/2010/main" val="390185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A620F-F5C0-498E-81B2-74C94B6A20A7}"/>
              </a:ext>
            </a:extLst>
          </p:cNvPr>
          <p:cNvSpPr>
            <a:spLocks noGrp="1"/>
          </p:cNvSpPr>
          <p:nvPr>
            <p:ph type="title"/>
          </p:nvPr>
        </p:nvSpPr>
        <p:spPr>
          <a:xfrm>
            <a:off x="409808" y="410718"/>
            <a:ext cx="8105543" cy="685800"/>
          </a:xfrm>
        </p:spPr>
        <p:txBody>
          <a:bodyPr>
            <a:normAutofit/>
          </a:bodyPr>
          <a:lstStyle/>
          <a:p>
            <a:r>
              <a:rPr lang="en-US" dirty="0"/>
              <a:t>Redistricting of State Legislative Districts</a:t>
            </a:r>
          </a:p>
        </p:txBody>
      </p:sp>
      <p:pic>
        <p:nvPicPr>
          <p:cNvPr id="4" name="Content Placeholder 3">
            <a:extLst>
              <a:ext uri="{FF2B5EF4-FFF2-40B4-BE49-F238E27FC236}">
                <a16:creationId xmlns:a16="http://schemas.microsoft.com/office/drawing/2014/main" id="{04FC9829-393A-4043-A41B-CBA66DCCA045}"/>
              </a:ext>
            </a:extLst>
          </p:cNvPr>
          <p:cNvPicPr>
            <a:picLocks noGrp="1" noChangeAspect="1"/>
          </p:cNvPicPr>
          <p:nvPr>
            <p:ph sz="half" idx="1"/>
          </p:nvPr>
        </p:nvPicPr>
        <p:blipFill>
          <a:blip r:embed="rId3"/>
          <a:stretch>
            <a:fillRect/>
          </a:stretch>
        </p:blipFill>
        <p:spPr>
          <a:xfrm>
            <a:off x="2062279" y="1226670"/>
            <a:ext cx="4800600" cy="5631330"/>
          </a:xfrm>
          <a:prstGeom prst="rect">
            <a:avLst/>
          </a:prstGeom>
        </p:spPr>
      </p:pic>
      <p:sp>
        <p:nvSpPr>
          <p:cNvPr id="6" name="TextBox 5">
            <a:extLst>
              <a:ext uri="{FF2B5EF4-FFF2-40B4-BE49-F238E27FC236}">
                <a16:creationId xmlns:a16="http://schemas.microsoft.com/office/drawing/2014/main" id="{18395234-1700-4698-88E6-8EE3EF39A647}"/>
              </a:ext>
            </a:extLst>
          </p:cNvPr>
          <p:cNvSpPr txBox="1"/>
          <p:nvPr/>
        </p:nvSpPr>
        <p:spPr>
          <a:xfrm>
            <a:off x="7081722" y="3429000"/>
            <a:ext cx="1986078" cy="2308324"/>
          </a:xfrm>
          <a:prstGeom prst="rect">
            <a:avLst/>
          </a:prstGeom>
          <a:noFill/>
        </p:spPr>
        <p:txBody>
          <a:bodyPr wrap="square" rtlCol="0">
            <a:spAutoFit/>
          </a:bodyPr>
          <a:lstStyle/>
          <a:p>
            <a:r>
              <a:rPr lang="en-US" dirty="0">
                <a:solidFill>
                  <a:srgbClr val="002060"/>
                </a:solidFill>
              </a:rPr>
              <a:t>Carlton County remains in MN House 11A and MN Senate 11</a:t>
            </a:r>
          </a:p>
        </p:txBody>
      </p:sp>
    </p:spTree>
    <p:extLst>
      <p:ext uri="{BB962C8B-B14F-4D97-AF65-F5344CB8AC3E}">
        <p14:creationId xmlns:p14="http://schemas.microsoft.com/office/powerpoint/2010/main" val="215070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eaLnBrk="1" hangingPunct="1">
              <a:buFont typeface="Wingdings" panose="05000000000000000000" pitchFamily="2" charset="2"/>
              <a:buChar char="Ø"/>
            </a:pPr>
            <a:r>
              <a:rPr lang="en-US" dirty="0">
                <a:latin typeface="Arial" charset="0"/>
                <a:cs typeface="Arial" charset="0"/>
              </a:rPr>
              <a:t>Redistricting is the process of redrawing the boundaries of election districts, done in the United States after the completion of the decennial Census.</a:t>
            </a:r>
          </a:p>
          <a:p>
            <a:pPr eaLnBrk="1" hangingPunct="1">
              <a:buFont typeface="Wingdings" panose="05000000000000000000" pitchFamily="2" charset="2"/>
              <a:buChar char="Ø"/>
            </a:pPr>
            <a:endParaRPr lang="en-US" dirty="0">
              <a:latin typeface="Arial" charset="0"/>
              <a:cs typeface="Arial" charset="0"/>
            </a:endParaRPr>
          </a:p>
          <a:p>
            <a:pPr eaLnBrk="1" hangingPunct="1">
              <a:buFont typeface="Wingdings" panose="05000000000000000000" pitchFamily="2" charset="2"/>
              <a:buChar char="Ø"/>
            </a:pPr>
            <a:r>
              <a:rPr lang="en-US" dirty="0">
                <a:latin typeface="Arial" charset="0"/>
                <a:cs typeface="Arial" charset="0"/>
              </a:rPr>
              <a:t>The purpose of redistricting is to ensure that the people of each district are equally represented.</a:t>
            </a:r>
          </a:p>
        </p:txBody>
      </p:sp>
      <p:sp>
        <p:nvSpPr>
          <p:cNvPr id="4098" name="Rectangle 2"/>
          <p:cNvSpPr>
            <a:spLocks noGrp="1" noChangeArrowheads="1"/>
          </p:cNvSpPr>
          <p:nvPr>
            <p:ph type="title"/>
          </p:nvPr>
        </p:nvSpPr>
        <p:spPr/>
        <p:txBody>
          <a:bodyPr/>
          <a:lstStyle/>
          <a:p>
            <a:pPr eaLnBrk="1" fontAlgn="auto" hangingPunct="1">
              <a:spcAft>
                <a:spcPts val="0"/>
              </a:spcAft>
              <a:defRPr/>
            </a:pPr>
            <a:r>
              <a:rPr lang="en-US" dirty="0">
                <a:latin typeface="Arial" charset="0"/>
              </a:rPr>
              <a:t>What is Redistricting?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762000" y="1600200"/>
            <a:ext cx="7772400" cy="4343400"/>
          </a:xfrm>
        </p:spPr>
        <p:txBody>
          <a:bodyPr/>
          <a:lstStyle/>
          <a:p>
            <a:pPr eaLnBrk="1" hangingPunct="1">
              <a:buFont typeface="Wingdings" panose="05000000000000000000" pitchFamily="2" charset="2"/>
              <a:buChar char="Ø"/>
            </a:pPr>
            <a:r>
              <a:rPr lang="en-US" dirty="0">
                <a:latin typeface="Arial" charset="0"/>
              </a:rPr>
              <a:t>Legislature: congressional and legislative districts  (courts if deadlines not met)</a:t>
            </a:r>
          </a:p>
          <a:p>
            <a:pPr eaLnBrk="1" hangingPunct="1">
              <a:buFont typeface="Wingdings" panose="05000000000000000000" pitchFamily="2" charset="2"/>
              <a:buChar char="Ø"/>
            </a:pPr>
            <a:r>
              <a:rPr lang="en-US" dirty="0">
                <a:latin typeface="Arial" charset="0"/>
              </a:rPr>
              <a:t>City council: wards and precincts  </a:t>
            </a:r>
          </a:p>
          <a:p>
            <a:pPr marL="109537" indent="0" eaLnBrk="1" hangingPunct="1">
              <a:buNone/>
            </a:pPr>
            <a:r>
              <a:rPr lang="en-US" dirty="0">
                <a:solidFill>
                  <a:srgbClr val="7030A0"/>
                </a:solidFill>
                <a:latin typeface="Arial" charset="0"/>
              </a:rPr>
              <a:t>	-CLOQUET (no Ward Changes)     	 		</a:t>
            </a:r>
            <a:r>
              <a:rPr lang="en-US" dirty="0">
                <a:solidFill>
                  <a:srgbClr val="0070C0"/>
                </a:solidFill>
                <a:latin typeface="Arial" charset="0"/>
              </a:rPr>
              <a:t>-CARLTON (annexation of Justice Center)</a:t>
            </a:r>
          </a:p>
          <a:p>
            <a:pPr eaLnBrk="1" hangingPunct="1">
              <a:buFont typeface="Wingdings" panose="05000000000000000000" pitchFamily="2" charset="2"/>
              <a:buChar char="Ø"/>
            </a:pPr>
            <a:r>
              <a:rPr lang="en-US" dirty="0">
                <a:latin typeface="Arial" charset="0"/>
              </a:rPr>
              <a:t>Township boards: precincts  -</a:t>
            </a:r>
            <a:r>
              <a:rPr lang="en-US" sz="1800" dirty="0">
                <a:solidFill>
                  <a:srgbClr val="0070C0"/>
                </a:solidFill>
                <a:latin typeface="Arial" charset="0"/>
              </a:rPr>
              <a:t>TWIN LAKES</a:t>
            </a:r>
          </a:p>
          <a:p>
            <a:pPr eaLnBrk="1" hangingPunct="1">
              <a:buFont typeface="Wingdings" panose="05000000000000000000" pitchFamily="2" charset="2"/>
              <a:buChar char="Ø"/>
            </a:pPr>
            <a:r>
              <a:rPr lang="en-US" dirty="0">
                <a:latin typeface="Arial" charset="0"/>
              </a:rPr>
              <a:t>School board: school board election districts</a:t>
            </a:r>
          </a:p>
          <a:p>
            <a:pPr eaLnBrk="1" hangingPunct="1">
              <a:buFont typeface="Wingdings" panose="05000000000000000000" pitchFamily="2" charset="2"/>
              <a:buChar char="Ø"/>
            </a:pPr>
            <a:r>
              <a:rPr lang="en-US" dirty="0">
                <a:highlight>
                  <a:srgbClr val="FFFF00"/>
                </a:highlight>
                <a:latin typeface="Arial" charset="0"/>
              </a:rPr>
              <a:t>County board: commissioner districts</a:t>
            </a:r>
          </a:p>
          <a:p>
            <a:pPr eaLnBrk="1" hangingPunct="1">
              <a:buFont typeface="Wingdings" panose="05000000000000000000" pitchFamily="2" charset="2"/>
              <a:buChar char="Ø"/>
            </a:pPr>
            <a:r>
              <a:rPr lang="en-US" dirty="0">
                <a:solidFill>
                  <a:schemeClr val="bg2">
                    <a:lumMod val="50000"/>
                  </a:schemeClr>
                </a:solidFill>
                <a:latin typeface="Arial" charset="0"/>
              </a:rPr>
              <a:t>Consider Soil &amp; Water Conservation Districts if necessary – No implications in Carlton County</a:t>
            </a:r>
          </a:p>
          <a:p>
            <a:pPr marL="109537" indent="0" eaLnBrk="1" hangingPunct="1">
              <a:buNone/>
            </a:pPr>
            <a:endParaRPr lang="en-US" dirty="0">
              <a:latin typeface="Arial" charset="0"/>
            </a:endParaRPr>
          </a:p>
        </p:txBody>
      </p:sp>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latin typeface="Arial" charset="0"/>
              </a:rPr>
              <a:t>Who Does Redistricting in Minnesota?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05422A-0009-4758-A3D7-242EF54C80A1}"/>
              </a:ext>
            </a:extLst>
          </p:cNvPr>
          <p:cNvSpPr>
            <a:spLocks noGrp="1"/>
          </p:cNvSpPr>
          <p:nvPr>
            <p:ph idx="1"/>
          </p:nvPr>
        </p:nvSpPr>
        <p:spPr/>
        <p:txBody>
          <a:bodyPr/>
          <a:lstStyle/>
          <a:p>
            <a:pPr marL="0" lvl="1" indent="0">
              <a:buSzPct val="80000"/>
              <a:buNone/>
              <a:defRPr/>
            </a:pPr>
            <a:r>
              <a:rPr lang="en-US" sz="2800" dirty="0">
                <a:latin typeface="Arial" panose="020B0604020202020204" pitchFamily="34" charset="0"/>
                <a:cs typeface="Arial" panose="020B0604020202020204" pitchFamily="34" charset="0"/>
              </a:rPr>
              <a:t>May be required if:</a:t>
            </a:r>
          </a:p>
          <a:p>
            <a:pPr marL="0" lvl="1" indent="0">
              <a:buSzPct val="80000"/>
              <a:buNone/>
              <a:defRPr/>
            </a:pPr>
            <a:endParaRPr lang="en-US" sz="2800" dirty="0">
              <a:latin typeface="Arial" panose="020B0604020202020204" pitchFamily="34" charset="0"/>
              <a:cs typeface="Arial" panose="020B0604020202020204" pitchFamily="34" charset="0"/>
            </a:endParaRPr>
          </a:p>
          <a:p>
            <a:pPr lvl="1">
              <a:lnSpc>
                <a:spcPct val="90000"/>
              </a:lnSpc>
              <a:buSzPct val="80000"/>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Precinct boundary that was a commissioner district boundary is no longer there</a:t>
            </a:r>
          </a:p>
          <a:p>
            <a:pPr lvl="1">
              <a:lnSpc>
                <a:spcPct val="90000"/>
              </a:lnSpc>
              <a:buSzPct val="80000"/>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Annexations have created non-contiguous district</a:t>
            </a:r>
          </a:p>
          <a:p>
            <a:pPr lvl="1">
              <a:lnSpc>
                <a:spcPct val="90000"/>
              </a:lnSpc>
              <a:buSzPct val="80000"/>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District population varies by more than 10% from average</a:t>
            </a:r>
          </a:p>
          <a:p>
            <a:pPr lvl="1">
              <a:lnSpc>
                <a:spcPct val="90000"/>
              </a:lnSpc>
              <a:buSzPct val="80000"/>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Majority of districts can’t have minority of population</a:t>
            </a:r>
          </a:p>
          <a:p>
            <a:pPr lvl="1">
              <a:lnSpc>
                <a:spcPct val="90000"/>
              </a:lnSpc>
              <a:buSzPct val="80000"/>
              <a:defRPr/>
            </a:pPr>
            <a:endParaRPr lang="en-US" sz="2400" dirty="0">
              <a:latin typeface="Arial" panose="020B0604020202020204" pitchFamily="34" charset="0"/>
              <a:cs typeface="Arial" panose="020B0604020202020204" pitchFamily="34" charset="0"/>
            </a:endParaRPr>
          </a:p>
          <a:p>
            <a:pPr marL="57150" indent="0">
              <a:lnSpc>
                <a:spcPct val="90000"/>
              </a:lnSpc>
              <a:buNone/>
              <a:defRPr/>
            </a:pPr>
            <a:r>
              <a:rPr lang="en-US" sz="2800" dirty="0">
                <a:latin typeface="Arial" panose="020B0604020202020204" pitchFamily="34" charset="0"/>
                <a:cs typeface="Arial" panose="020B0604020202020204" pitchFamily="34" charset="0"/>
              </a:rPr>
              <a:t>County boards can choose to redistrict even if not required.</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97C23AD-EB14-4113-AD34-A51883C84B35}"/>
              </a:ext>
            </a:extLst>
          </p:cNvPr>
          <p:cNvSpPr>
            <a:spLocks noGrp="1"/>
          </p:cNvSpPr>
          <p:nvPr>
            <p:ph type="title"/>
          </p:nvPr>
        </p:nvSpPr>
        <p:spPr/>
        <p:txBody>
          <a:bodyPr>
            <a:normAutofit fontScale="90000"/>
          </a:bodyPr>
          <a:lstStyle/>
          <a:p>
            <a:r>
              <a:rPr lang="en-US" dirty="0">
                <a:latin typeface="Arial" charset="0"/>
              </a:rPr>
              <a:t>Do you need to Redistrict ?</a:t>
            </a:r>
            <a:br>
              <a:rPr lang="en-US" dirty="0">
                <a:latin typeface="Arial" charset="0"/>
              </a:rPr>
            </a:br>
            <a:endParaRPr lang="en-US" dirty="0"/>
          </a:p>
        </p:txBody>
      </p:sp>
    </p:spTree>
    <p:extLst>
      <p:ext uri="{BB962C8B-B14F-4D97-AF65-F5344CB8AC3E}">
        <p14:creationId xmlns:p14="http://schemas.microsoft.com/office/powerpoint/2010/main" val="21536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914400" y="1295400"/>
            <a:ext cx="7772400" cy="4648200"/>
          </a:xfrm>
        </p:spPr>
        <p:txBody>
          <a:bodyPr>
            <a:normAutofit fontScale="92500" lnSpcReduction="20000"/>
          </a:bodyPr>
          <a:lstStyle/>
          <a:p>
            <a:pPr marL="621792" lvl="1" eaLnBrk="1" fontAlgn="auto" hangingPunct="1">
              <a:spcBef>
                <a:spcPts val="324"/>
              </a:spcBef>
              <a:spcAft>
                <a:spcPts val="0"/>
              </a:spcAft>
              <a:buFont typeface="Verdana"/>
              <a:buNone/>
              <a:defRPr/>
            </a:pPr>
            <a:r>
              <a:rPr lang="en-US" dirty="0">
                <a:latin typeface="Arial" charset="0"/>
              </a:rPr>
              <a:t>									</a:t>
            </a:r>
          </a:p>
          <a:p>
            <a:pPr marL="566928" indent="-457200" eaLnBrk="1" fontAlgn="auto" hangingPunct="1">
              <a:spcAft>
                <a:spcPts val="0"/>
              </a:spcAft>
              <a:buFont typeface="Wingdings" panose="05000000000000000000" pitchFamily="2" charset="2"/>
              <a:buChar char="Ø"/>
              <a:defRPr/>
            </a:pPr>
            <a:r>
              <a:rPr lang="en-US" sz="2800" dirty="0">
                <a:latin typeface="Arial" pitchFamily="34" charset="0"/>
                <a:cs typeface="Arial" pitchFamily="34" charset="0"/>
              </a:rPr>
              <a:t>County governments must redistrict county commissioner districts after every federal census to meet the requirements in M.S. 204B.135. This redistricting may take the form of:</a:t>
            </a:r>
          </a:p>
          <a:p>
            <a:pPr marL="566928" indent="-457200" eaLnBrk="1" fontAlgn="auto" hangingPunct="1">
              <a:spcAft>
                <a:spcPts val="0"/>
              </a:spcAft>
              <a:buFont typeface="Wingdings" panose="05000000000000000000" pitchFamily="2" charset="2"/>
              <a:buChar char="Ø"/>
              <a:defRPr/>
            </a:pPr>
            <a:endParaRPr lang="en-US" sz="2800" dirty="0">
              <a:latin typeface="Arial" pitchFamily="34" charset="0"/>
              <a:cs typeface="Arial" pitchFamily="34" charset="0"/>
            </a:endParaRPr>
          </a:p>
          <a:p>
            <a:pPr marL="566928" indent="-457200" eaLnBrk="1" fontAlgn="auto" hangingPunct="1">
              <a:spcAft>
                <a:spcPts val="0"/>
              </a:spcAft>
              <a:buFont typeface="Wingdings" panose="05000000000000000000" pitchFamily="2" charset="2"/>
              <a:buChar char="Ø"/>
              <a:defRPr/>
            </a:pPr>
            <a:r>
              <a:rPr lang="en-US" sz="2800" dirty="0">
                <a:latin typeface="Arial" pitchFamily="34" charset="0"/>
                <a:cs typeface="Arial" pitchFamily="34" charset="0"/>
              </a:rPr>
              <a:t>1. Reestablishing existing county commissioner districts, if they currently meet all statutory requirements, or</a:t>
            </a:r>
          </a:p>
          <a:p>
            <a:pPr marL="566928" indent="-457200" eaLnBrk="1" fontAlgn="auto" hangingPunct="1">
              <a:spcAft>
                <a:spcPts val="0"/>
              </a:spcAft>
              <a:buFont typeface="Wingdings" panose="05000000000000000000" pitchFamily="2" charset="2"/>
              <a:buChar char="Ø"/>
              <a:defRPr/>
            </a:pPr>
            <a:endParaRPr lang="en-US" sz="2800" dirty="0">
              <a:latin typeface="Arial" pitchFamily="34" charset="0"/>
              <a:cs typeface="Arial" pitchFamily="34" charset="0"/>
            </a:endParaRPr>
          </a:p>
          <a:p>
            <a:pPr marL="566928" indent="-457200" eaLnBrk="1" fontAlgn="auto" hangingPunct="1">
              <a:spcAft>
                <a:spcPts val="0"/>
              </a:spcAft>
              <a:buFont typeface="Wingdings" panose="05000000000000000000" pitchFamily="2" charset="2"/>
              <a:buChar char="Ø"/>
              <a:defRPr/>
            </a:pPr>
            <a:r>
              <a:rPr lang="en-US" sz="2800" dirty="0">
                <a:latin typeface="Arial" pitchFamily="34" charset="0"/>
                <a:cs typeface="Arial" pitchFamily="34" charset="0"/>
              </a:rPr>
              <a:t>2. Drawing new county commissioner districts, to make them conform to the statutes.</a:t>
            </a:r>
            <a:endParaRPr lang="en-US" dirty="0">
              <a:latin typeface="Arial" pitchFamily="34" charset="0"/>
              <a:cs typeface="Arial" pitchFamily="34" charset="0"/>
            </a:endParaRPr>
          </a:p>
          <a:p>
            <a:pPr marL="621792" lvl="1" eaLnBrk="1" fontAlgn="auto" hangingPunct="1">
              <a:spcBef>
                <a:spcPts val="324"/>
              </a:spcBef>
              <a:spcAft>
                <a:spcPts val="0"/>
              </a:spcAft>
              <a:buFont typeface="Verdana"/>
              <a:buChar char="◦"/>
              <a:defRPr/>
            </a:pPr>
            <a:endParaRPr lang="en-US" dirty="0">
              <a:latin typeface="Arial" charset="0"/>
            </a:endParaRPr>
          </a:p>
          <a:p>
            <a:pPr marL="621792" lvl="1" eaLnBrk="1" fontAlgn="auto" hangingPunct="1">
              <a:spcBef>
                <a:spcPts val="324"/>
              </a:spcBef>
              <a:spcAft>
                <a:spcPts val="0"/>
              </a:spcAft>
              <a:buFont typeface="Verdana"/>
              <a:buChar char="◦"/>
              <a:defRPr/>
            </a:pPr>
            <a:endParaRPr lang="en-US" dirty="0">
              <a:latin typeface="Arial" charset="0"/>
            </a:endParaRPr>
          </a:p>
        </p:txBody>
      </p:sp>
      <p:sp>
        <p:nvSpPr>
          <p:cNvPr id="6146" name="Rectangle 2"/>
          <p:cNvSpPr>
            <a:spLocks noGrp="1" noChangeArrowheads="1"/>
          </p:cNvSpPr>
          <p:nvPr>
            <p:ph type="title"/>
          </p:nvPr>
        </p:nvSpPr>
        <p:spPr>
          <a:xfrm>
            <a:off x="609600" y="304800"/>
            <a:ext cx="7772400" cy="1143000"/>
          </a:xfrm>
        </p:spPr>
        <p:txBody>
          <a:bodyPr>
            <a:normAutofit fontScale="90000"/>
          </a:bodyPr>
          <a:lstStyle/>
          <a:p>
            <a:pPr eaLnBrk="1" fontAlgn="auto" hangingPunct="1">
              <a:spcAft>
                <a:spcPts val="0"/>
              </a:spcAft>
              <a:defRPr/>
            </a:pPr>
            <a:r>
              <a:rPr lang="en-US" dirty="0">
                <a:latin typeface="Arial" charset="0"/>
              </a:rPr>
              <a:t>County Responsibilities</a:t>
            </a:r>
            <a:br>
              <a:rPr lang="en-US" dirty="0">
                <a:latin typeface="Arial" charset="0"/>
              </a:rPr>
            </a:br>
            <a:endParaRPr lang="en-US" dirty="0">
              <a:latin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3595</TotalTime>
  <Words>1106</Words>
  <Application>Microsoft Office PowerPoint</Application>
  <PresentationFormat>On-screen Show (4:3)</PresentationFormat>
  <Paragraphs>189</Paragraphs>
  <Slides>23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Lucida Sans Unicode</vt:lpstr>
      <vt:lpstr>Times New Roman</vt:lpstr>
      <vt:lpstr>Verdana</vt:lpstr>
      <vt:lpstr>Wingdings</vt:lpstr>
      <vt:lpstr>Wingdings 2</vt:lpstr>
      <vt:lpstr>Wingdings 3</vt:lpstr>
      <vt:lpstr>Concourse</vt:lpstr>
      <vt:lpstr>Redistricting 2022</vt:lpstr>
      <vt:lpstr>Population Changes</vt:lpstr>
      <vt:lpstr>2020 Apportionment Outcomes</vt:lpstr>
      <vt:lpstr>Redistricting of Congressional Districts </vt:lpstr>
      <vt:lpstr>Redistricting of State Legislative Districts</vt:lpstr>
      <vt:lpstr>What is Redistricting?</vt:lpstr>
      <vt:lpstr>Who Does Redistricting in Minnesota?</vt:lpstr>
      <vt:lpstr>Do you need to Redistrict ? </vt:lpstr>
      <vt:lpstr>County Responsibilities </vt:lpstr>
      <vt:lpstr>Statutory Requirements</vt:lpstr>
      <vt:lpstr>Commissioner District Plan</vt:lpstr>
      <vt:lpstr>Redistricting Schedule</vt:lpstr>
      <vt:lpstr>County Commissioner District Requirements</vt:lpstr>
      <vt:lpstr>Contiguous Territory</vt:lpstr>
      <vt:lpstr>10% Rule</vt:lpstr>
      <vt:lpstr>10% Rule Example with Carlton County info.</vt:lpstr>
      <vt:lpstr>Which Commissioners need to run?</vt:lpstr>
      <vt:lpstr>5% Rule</vt:lpstr>
      <vt:lpstr>5% Rule</vt:lpstr>
      <vt:lpstr>PowerPoint Presentation</vt:lpstr>
      <vt:lpstr>PowerPoint Presentation</vt:lpstr>
      <vt:lpstr>Election of Commissioners</vt:lpstr>
      <vt:lpstr>Sources  MN Secretary of State https://www.sos.state.mn.us/election-administration-campaigns/election-administration/2021-redistricting-training-and-resources/?searchTerm=redistricting  MN State Demographic Center https://mn.gov/admin/demography/data-by-topic/population-data/2020-decennial-census/redistricting/      Questions</vt:lpstr>
    </vt:vector>
  </TitlesOfParts>
  <Company>Hennepin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Redistricting Process</dc:title>
  <dc:creator>Hennepin County</dc:creator>
  <cp:lastModifiedBy>Kevin DeVriendt</cp:lastModifiedBy>
  <cp:revision>295</cp:revision>
  <cp:lastPrinted>2021-07-26T15:05:58Z</cp:lastPrinted>
  <dcterms:created xsi:type="dcterms:W3CDTF">1999-11-11T18:04:32Z</dcterms:created>
  <dcterms:modified xsi:type="dcterms:W3CDTF">2022-04-11T19:11:02Z</dcterms:modified>
</cp:coreProperties>
</file>